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82" r:id="rId6"/>
    <p:sldId id="283" r:id="rId7"/>
    <p:sldId id="284" r:id="rId8"/>
    <p:sldId id="285"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risnik" initials="k" lastIdx="1" clrIdx="0">
    <p:extLst>
      <p:ext uri="{19B8F6BF-5375-455C-9EA6-DF929625EA0E}">
        <p15:presenceInfo xmlns:p15="http://schemas.microsoft.com/office/powerpoint/2012/main" userId="korisni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809"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4-23T11:45:00.958" idx="1">
    <p:pos x="6531" y="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04C194FE-780D-4CDC-ADDB-7B06DCF239D9}" type="datetimeFigureOut">
              <a:rPr lang="hr-HR" smtClean="0"/>
              <a:t>4.5.2025.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86579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04C194FE-780D-4CDC-ADDB-7B06DCF239D9}" type="datetimeFigureOut">
              <a:rPr lang="hr-HR" smtClean="0"/>
              <a:t>4.5.2025.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110725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04C194FE-780D-4CDC-ADDB-7B06DCF239D9}" type="datetimeFigureOut">
              <a:rPr lang="hr-HR" smtClean="0"/>
              <a:t>4.5.2025.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271403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04C194FE-780D-4CDC-ADDB-7B06DCF239D9}" type="datetimeFigureOut">
              <a:rPr lang="hr-HR" smtClean="0"/>
              <a:t>4.5.2025.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78816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04C194FE-780D-4CDC-ADDB-7B06DCF239D9}" type="datetimeFigureOut">
              <a:rPr lang="hr-HR" smtClean="0"/>
              <a:t>4.5.2025.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414556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8" name="Date Placeholder 7"/>
          <p:cNvSpPr>
            <a:spLocks noGrp="1"/>
          </p:cNvSpPr>
          <p:nvPr>
            <p:ph type="dt" sz="half" idx="10"/>
          </p:nvPr>
        </p:nvSpPr>
        <p:spPr/>
        <p:txBody>
          <a:bodyPr/>
          <a:lstStyle/>
          <a:p>
            <a:fld id="{04C194FE-780D-4CDC-ADDB-7B06DCF239D9}" type="datetimeFigureOut">
              <a:rPr lang="hr-HR" smtClean="0"/>
              <a:t>4.5.2025.</a:t>
            </a:fld>
            <a:endParaRPr lang="hr-HR"/>
          </a:p>
        </p:txBody>
      </p:sp>
      <p:sp>
        <p:nvSpPr>
          <p:cNvPr id="9" name="Footer Placeholder 8"/>
          <p:cNvSpPr>
            <a:spLocks noGrp="1"/>
          </p:cNvSpPr>
          <p:nvPr>
            <p:ph type="ftr" sz="quarter" idx="11"/>
          </p:nvPr>
        </p:nvSpPr>
        <p:spPr/>
        <p:txBody>
          <a:bodyPr/>
          <a:lstStyle/>
          <a:p>
            <a:endParaRPr lang="hr-HR"/>
          </a:p>
        </p:txBody>
      </p:sp>
      <p:sp>
        <p:nvSpPr>
          <p:cNvPr id="10" name="Slide Number Placeholder 9"/>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80563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2" name="Date Placeholder 1"/>
          <p:cNvSpPr>
            <a:spLocks noGrp="1"/>
          </p:cNvSpPr>
          <p:nvPr>
            <p:ph type="dt" sz="half" idx="10"/>
          </p:nvPr>
        </p:nvSpPr>
        <p:spPr/>
        <p:txBody>
          <a:bodyPr/>
          <a:lstStyle/>
          <a:p>
            <a:fld id="{04C194FE-780D-4CDC-ADDB-7B06DCF239D9}" type="datetimeFigureOut">
              <a:rPr lang="hr-HR" smtClean="0"/>
              <a:t>4.5.2025.</a:t>
            </a:fld>
            <a:endParaRPr lang="hr-HR"/>
          </a:p>
        </p:txBody>
      </p:sp>
      <p:sp>
        <p:nvSpPr>
          <p:cNvPr id="11" name="Footer Placeholder 10"/>
          <p:cNvSpPr>
            <a:spLocks noGrp="1"/>
          </p:cNvSpPr>
          <p:nvPr>
            <p:ph type="ftr" sz="quarter" idx="11"/>
          </p:nvPr>
        </p:nvSpPr>
        <p:spPr/>
        <p:txBody>
          <a:bodyPr/>
          <a:lstStyle/>
          <a:p>
            <a:endParaRPr lang="hr-HR"/>
          </a:p>
        </p:txBody>
      </p:sp>
      <p:sp>
        <p:nvSpPr>
          <p:cNvPr id="12" name="Slide Number Placeholder 11"/>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1336429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hr-HR"/>
              <a:t>Kliknite da biste uredili stil naslova matrice</a:t>
            </a:r>
            <a:endParaRPr lang="en-US" dirty="0"/>
          </a:p>
        </p:txBody>
      </p:sp>
      <p:sp>
        <p:nvSpPr>
          <p:cNvPr id="2" name="Date Placeholder 1"/>
          <p:cNvSpPr>
            <a:spLocks noGrp="1"/>
          </p:cNvSpPr>
          <p:nvPr>
            <p:ph type="dt" sz="half" idx="10"/>
          </p:nvPr>
        </p:nvSpPr>
        <p:spPr/>
        <p:txBody>
          <a:bodyPr/>
          <a:lstStyle/>
          <a:p>
            <a:fld id="{04C194FE-780D-4CDC-ADDB-7B06DCF239D9}" type="datetimeFigureOut">
              <a:rPr lang="hr-HR" smtClean="0"/>
              <a:t>4.5.2025.</a:t>
            </a:fld>
            <a:endParaRPr lang="hr-HR"/>
          </a:p>
        </p:txBody>
      </p:sp>
      <p:sp>
        <p:nvSpPr>
          <p:cNvPr id="7" name="Footer Placeholder 6"/>
          <p:cNvSpPr>
            <a:spLocks noGrp="1"/>
          </p:cNvSpPr>
          <p:nvPr>
            <p:ph type="ftr" sz="quarter" idx="11"/>
          </p:nvPr>
        </p:nvSpPr>
        <p:spPr/>
        <p:txBody>
          <a:bodyPr/>
          <a:lstStyle/>
          <a:p>
            <a:endParaRPr lang="hr-HR"/>
          </a:p>
        </p:txBody>
      </p:sp>
      <p:sp>
        <p:nvSpPr>
          <p:cNvPr id="8" name="Slide Number Placeholder 7"/>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29996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C194FE-780D-4CDC-ADDB-7B06DCF239D9}" type="datetimeFigureOut">
              <a:rPr lang="hr-HR" smtClean="0"/>
              <a:t>4.5.2025.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1770039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hr-HR"/>
              <a:t>Kliknite da biste uredili stil naslova matrice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8" name="Date Placeholder 7"/>
          <p:cNvSpPr>
            <a:spLocks noGrp="1"/>
          </p:cNvSpPr>
          <p:nvPr>
            <p:ph type="dt" sz="half" idx="10"/>
          </p:nvPr>
        </p:nvSpPr>
        <p:spPr/>
        <p:txBody>
          <a:bodyPr/>
          <a:lstStyle/>
          <a:p>
            <a:fld id="{04C194FE-780D-4CDC-ADDB-7B06DCF239D9}" type="datetimeFigureOut">
              <a:rPr lang="hr-HR" smtClean="0"/>
              <a:t>4.5.2025.</a:t>
            </a:fld>
            <a:endParaRPr lang="hr-HR"/>
          </a:p>
        </p:txBody>
      </p:sp>
      <p:sp>
        <p:nvSpPr>
          <p:cNvPr id="9" name="Footer Placeholder 8"/>
          <p:cNvSpPr>
            <a:spLocks noGrp="1"/>
          </p:cNvSpPr>
          <p:nvPr>
            <p:ph type="ftr" sz="quarter" idx="11"/>
          </p:nvPr>
        </p:nvSpPr>
        <p:spPr/>
        <p:txBody>
          <a:bodyPr/>
          <a:lstStyle/>
          <a:p>
            <a:endParaRPr lang="hr-HR"/>
          </a:p>
        </p:txBody>
      </p:sp>
      <p:sp>
        <p:nvSpPr>
          <p:cNvPr id="10" name="Slide Number Placeholder 9"/>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3441330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8" name="Date Placeholder 7"/>
          <p:cNvSpPr>
            <a:spLocks noGrp="1"/>
          </p:cNvSpPr>
          <p:nvPr>
            <p:ph type="dt" sz="half" idx="10"/>
          </p:nvPr>
        </p:nvSpPr>
        <p:spPr/>
        <p:txBody>
          <a:bodyPr/>
          <a:lstStyle/>
          <a:p>
            <a:fld id="{04C194FE-780D-4CDC-ADDB-7B06DCF239D9}" type="datetimeFigureOut">
              <a:rPr lang="hr-HR" smtClean="0"/>
              <a:t>4.5.2025.</a:t>
            </a:fld>
            <a:endParaRPr lang="hr-HR"/>
          </a:p>
        </p:txBody>
      </p:sp>
      <p:sp>
        <p:nvSpPr>
          <p:cNvPr id="9" name="Footer Placeholder 8"/>
          <p:cNvSpPr>
            <a:spLocks noGrp="1"/>
          </p:cNvSpPr>
          <p:nvPr>
            <p:ph type="ftr" sz="quarter" idx="11"/>
          </p:nvPr>
        </p:nvSpPr>
        <p:spPr>
          <a:xfrm>
            <a:off x="3499101" y="6356350"/>
            <a:ext cx="5911517" cy="365125"/>
          </a:xfrm>
        </p:spPr>
        <p:txBody>
          <a:bodyPr/>
          <a:lstStyle/>
          <a:p>
            <a:endParaRPr lang="hr-HR"/>
          </a:p>
        </p:txBody>
      </p:sp>
      <p:sp>
        <p:nvSpPr>
          <p:cNvPr id="10" name="Slide Number Placeholder 9"/>
          <p:cNvSpPr>
            <a:spLocks noGrp="1"/>
          </p:cNvSpPr>
          <p:nvPr>
            <p:ph type="sldNum" sz="quarter" idx="12"/>
          </p:nvPr>
        </p:nvSpPr>
        <p:spPr/>
        <p:txBody>
          <a:bodyPr/>
          <a:lstStyle/>
          <a:p>
            <a:fld id="{F2FAD5D3-CF99-424B-8373-90A7046A3FF4}" type="slidenum">
              <a:rPr lang="hr-HR" smtClean="0"/>
              <a:t>‹#›</a:t>
            </a:fld>
            <a:endParaRPr lang="hr-HR"/>
          </a:p>
        </p:txBody>
      </p:sp>
    </p:spTree>
    <p:extLst>
      <p:ext uri="{BB962C8B-B14F-4D97-AF65-F5344CB8AC3E}">
        <p14:creationId xmlns:p14="http://schemas.microsoft.com/office/powerpoint/2010/main" val="2439047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04C194FE-780D-4CDC-ADDB-7B06DCF239D9}" type="datetimeFigureOut">
              <a:rPr lang="hr-HR" smtClean="0"/>
              <a:t>4.5.2025.</a:t>
            </a:fld>
            <a:endParaRPr lang="hr-H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hr-H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F2FAD5D3-CF99-424B-8373-90A7046A3FF4}" type="slidenum">
              <a:rPr lang="hr-HR" smtClean="0"/>
              <a:t>‹#›</a:t>
            </a:fld>
            <a:endParaRPr lang="hr-HR"/>
          </a:p>
        </p:txBody>
      </p:sp>
    </p:spTree>
    <p:extLst>
      <p:ext uri="{BB962C8B-B14F-4D97-AF65-F5344CB8AC3E}">
        <p14:creationId xmlns:p14="http://schemas.microsoft.com/office/powerpoint/2010/main" val="18783922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19C53A-8266-41E7-A5AE-E4790D2937F7}"/>
              </a:ext>
            </a:extLst>
          </p:cNvPr>
          <p:cNvSpPr>
            <a:spLocks noGrp="1"/>
          </p:cNvSpPr>
          <p:nvPr>
            <p:ph type="ctrTitle"/>
          </p:nvPr>
        </p:nvSpPr>
        <p:spPr>
          <a:xfrm>
            <a:off x="-376318" y="984684"/>
            <a:ext cx="9759517" cy="3255264"/>
          </a:xfrm>
        </p:spPr>
        <p:txBody>
          <a:bodyPr>
            <a:normAutofit/>
          </a:bodyPr>
          <a:lstStyle/>
          <a:p>
            <a:pPr algn="ctr"/>
            <a:r>
              <a:rPr lang="hr-HR" b="1" dirty="0"/>
              <a:t>RADIONICA O PRAVIMA ONKOLOŠKIH BOLESNIKA</a:t>
            </a:r>
          </a:p>
        </p:txBody>
      </p:sp>
      <p:sp>
        <p:nvSpPr>
          <p:cNvPr id="3" name="Podnaslov 2">
            <a:extLst>
              <a:ext uri="{FF2B5EF4-FFF2-40B4-BE49-F238E27FC236}">
                <a16:creationId xmlns:a16="http://schemas.microsoft.com/office/drawing/2014/main" id="{08DAE3A4-4F91-4662-83F2-F3227D2E75DE}"/>
              </a:ext>
            </a:extLst>
          </p:cNvPr>
          <p:cNvSpPr>
            <a:spLocks noGrp="1"/>
          </p:cNvSpPr>
          <p:nvPr>
            <p:ph type="subTitle" idx="1"/>
          </p:nvPr>
        </p:nvSpPr>
        <p:spPr>
          <a:xfrm>
            <a:off x="597990" y="4600693"/>
            <a:ext cx="7810903" cy="1200905"/>
          </a:xfrm>
        </p:spPr>
        <p:txBody>
          <a:bodyPr>
            <a:normAutofit/>
          </a:bodyPr>
          <a:lstStyle/>
          <a:p>
            <a:pPr algn="ctr"/>
            <a:r>
              <a:rPr lang="hr-HR" sz="1600" b="1" dirty="0">
                <a:solidFill>
                  <a:schemeClr val="bg1"/>
                </a:solidFill>
              </a:rPr>
              <a:t>PRAVNA KLINIKA </a:t>
            </a:r>
          </a:p>
          <a:p>
            <a:pPr algn="ctr"/>
            <a:r>
              <a:rPr lang="hr-HR" sz="1600" b="1" dirty="0">
                <a:solidFill>
                  <a:schemeClr val="bg1"/>
                </a:solidFill>
              </a:rPr>
              <a:t>PRAVNOG FAKULTETA SVEUČILIŠTA U ZAGREBU</a:t>
            </a:r>
          </a:p>
          <a:p>
            <a:pPr algn="ctr"/>
            <a:r>
              <a:rPr lang="hr-HR" sz="1600" b="1" dirty="0">
                <a:solidFill>
                  <a:schemeClr val="bg1"/>
                </a:solidFill>
              </a:rPr>
              <a:t>TRAVANJ 2025.</a:t>
            </a:r>
          </a:p>
        </p:txBody>
      </p:sp>
      <p:pic>
        <p:nvPicPr>
          <p:cNvPr id="5" name="Slika 4">
            <a:extLst>
              <a:ext uri="{FF2B5EF4-FFF2-40B4-BE49-F238E27FC236}">
                <a16:creationId xmlns:a16="http://schemas.microsoft.com/office/drawing/2014/main" id="{3A889B23-57A4-4B84-979F-CE8585EE741F}"/>
              </a:ext>
            </a:extLst>
          </p:cNvPr>
          <p:cNvPicPr>
            <a:picLocks noChangeAspect="1"/>
          </p:cNvPicPr>
          <p:nvPr/>
        </p:nvPicPr>
        <p:blipFill rotWithShape="1">
          <a:blip r:embed="rId2">
            <a:extLst>
              <a:ext uri="{28A0092B-C50C-407E-A947-70E740481C1C}">
                <a14:useLocalDpi xmlns:a14="http://schemas.microsoft.com/office/drawing/2010/main" val="0"/>
              </a:ext>
            </a:extLst>
          </a:blip>
          <a:srcRect l="28488" t="9804" r="28383" b="40392"/>
          <a:stretch/>
        </p:blipFill>
        <p:spPr>
          <a:xfrm>
            <a:off x="9143858" y="2061881"/>
            <a:ext cx="2949530" cy="2734237"/>
          </a:xfrm>
          <a:prstGeom prst="rect">
            <a:avLst/>
          </a:prstGeom>
        </p:spPr>
      </p:pic>
    </p:spTree>
    <p:extLst>
      <p:ext uri="{BB962C8B-B14F-4D97-AF65-F5344CB8AC3E}">
        <p14:creationId xmlns:p14="http://schemas.microsoft.com/office/powerpoint/2010/main" val="1262747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A28268E-F899-4DCD-9CA4-40616E5E69A6}"/>
              </a:ext>
            </a:extLst>
          </p:cNvPr>
          <p:cNvSpPr>
            <a:spLocks noGrp="1"/>
          </p:cNvSpPr>
          <p:nvPr>
            <p:ph type="title"/>
          </p:nvPr>
        </p:nvSpPr>
        <p:spPr>
          <a:xfrm>
            <a:off x="100518" y="1128407"/>
            <a:ext cx="3362099" cy="4601183"/>
          </a:xfrm>
        </p:spPr>
        <p:txBody>
          <a:bodyPr>
            <a:normAutofit/>
          </a:bodyPr>
          <a:lstStyle/>
          <a:p>
            <a:r>
              <a:rPr lang="hr-HR" sz="3200" b="1" dirty="0"/>
              <a:t>PROFESIONALNA REHABILITACIJA</a:t>
            </a:r>
            <a:endParaRPr lang="hr-HR" sz="3200" dirty="0"/>
          </a:p>
        </p:txBody>
      </p:sp>
      <p:sp>
        <p:nvSpPr>
          <p:cNvPr id="4" name="TekstniOkvir 3">
            <a:extLst>
              <a:ext uri="{FF2B5EF4-FFF2-40B4-BE49-F238E27FC236}">
                <a16:creationId xmlns:a16="http://schemas.microsoft.com/office/drawing/2014/main" id="{9FA21125-DE82-4FBC-B656-FC3C3809A7BE}"/>
              </a:ext>
            </a:extLst>
          </p:cNvPr>
          <p:cNvSpPr txBox="1"/>
          <p:nvPr/>
        </p:nvSpPr>
        <p:spPr>
          <a:xfrm>
            <a:off x="3615018" y="1043731"/>
            <a:ext cx="7976347" cy="4770537"/>
          </a:xfrm>
          <a:prstGeom prst="rect">
            <a:avLst/>
          </a:prstGeom>
          <a:noFill/>
        </p:spPr>
        <p:txBody>
          <a:bodyPr wrap="square">
            <a:spAutoFit/>
          </a:bodyPr>
          <a:lstStyle/>
          <a:p>
            <a:r>
              <a:rPr lang="hr-HR" sz="1600" b="1" dirty="0"/>
              <a:t>Mjere i aktivnosti</a:t>
            </a:r>
            <a:r>
              <a:rPr lang="hr-HR" sz="1600" dirty="0">
                <a:sym typeface="Wingdings" panose="05000000000000000000" pitchFamily="2" charset="2"/>
              </a:rPr>
              <a:t> prema čl. 4. st. 4. Zakona o profesionalnoj rehabilitaciji i zapošljavanju osoba s invaliditetom:</a:t>
            </a:r>
          </a:p>
          <a:p>
            <a:endParaRPr lang="hr-HR" sz="1600" dirty="0"/>
          </a:p>
          <a:p>
            <a:r>
              <a:rPr lang="hr-HR" sz="1600" dirty="0"/>
              <a:t>- sudjelovanje u utvrđivanju preostalih radnih i općih sposobnosti</a:t>
            </a:r>
          </a:p>
          <a:p>
            <a:r>
              <a:rPr lang="hr-HR" sz="1600" dirty="0"/>
              <a:t>- profesionalno informiranje, savjetovanje i procjenu profesionalnih mogućnosti</a:t>
            </a:r>
          </a:p>
          <a:p>
            <a:r>
              <a:rPr lang="hr-HR" sz="1600" dirty="0"/>
              <a:t>- analizu tržišta rada, mogućnosti zapošljavanja i uključivanja u rad</a:t>
            </a:r>
          </a:p>
          <a:p>
            <a:r>
              <a:rPr lang="hr-HR" sz="1600" dirty="0"/>
              <a:t>- procjenu mogućnosti izvođenja, razvoja i usavršavanja programa profesionalnog osposobljavanja</a:t>
            </a:r>
          </a:p>
          <a:p>
            <a:r>
              <a:rPr lang="hr-HR" sz="1600" dirty="0"/>
              <a:t>- radno osposobljavanje, obrazovanje i programe održavanja i usavršavanja radnih i radno-socijalnih</a:t>
            </a:r>
          </a:p>
          <a:p>
            <a:r>
              <a:rPr lang="hr-HR" sz="1600" dirty="0"/>
              <a:t>vještina i sposobnosti u razdoblju do zapošljavanja</a:t>
            </a:r>
          </a:p>
          <a:p>
            <a:r>
              <a:rPr lang="hr-HR" sz="1600" dirty="0"/>
              <a:t>- informiranje i savjetovanje o mogućnostima koje </a:t>
            </a:r>
            <a:r>
              <a:rPr lang="hr-HR" sz="1600" dirty="0" err="1"/>
              <a:t>asistivna</a:t>
            </a:r>
            <a:r>
              <a:rPr lang="hr-HR" sz="1600" dirty="0"/>
              <a:t> tehnologija pruža u učenju i radu</a:t>
            </a:r>
          </a:p>
          <a:p>
            <a:r>
              <a:rPr lang="hr-HR" sz="1600" dirty="0"/>
              <a:t>- pojedinačne i skupne programe za unapređenje radno-socijalne uključenosti u zajednicu</a:t>
            </a:r>
          </a:p>
          <a:p>
            <a:r>
              <a:rPr lang="hr-HR" sz="1600" dirty="0"/>
              <a:t>- informiranje i savjetovanje o primjeni različitih učinkovitih tehnika u učenju i radu</a:t>
            </a:r>
          </a:p>
          <a:p>
            <a:r>
              <a:rPr lang="hr-HR" sz="1600" dirty="0"/>
              <a:t>- razvoj motivacije i osposobljavanje osobe s invaliditetom u korištenju odabrane tehnologije</a:t>
            </a:r>
          </a:p>
          <a:p>
            <a:r>
              <a:rPr lang="hr-HR" sz="1600" dirty="0"/>
              <a:t>- tehničku pomoć i podršku u provedbi usluga profesionalne rehabilitacije, praćenje i procjenu</a:t>
            </a:r>
          </a:p>
          <a:p>
            <a:r>
              <a:rPr lang="hr-HR" sz="1600" dirty="0"/>
              <a:t>rezultata profesionalne rehabilitacije</a:t>
            </a:r>
          </a:p>
          <a:p>
            <a:r>
              <a:rPr lang="hr-HR" sz="1600" dirty="0"/>
              <a:t>- informiranje i podršku u izvorima financiranja</a:t>
            </a:r>
          </a:p>
        </p:txBody>
      </p:sp>
    </p:spTree>
    <p:extLst>
      <p:ext uri="{BB962C8B-B14F-4D97-AF65-F5344CB8AC3E}">
        <p14:creationId xmlns:p14="http://schemas.microsoft.com/office/powerpoint/2010/main" val="2046331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A9411D-0610-4CF1-B65B-3CA54A59F9A5}"/>
              </a:ext>
            </a:extLst>
          </p:cNvPr>
          <p:cNvSpPr>
            <a:spLocks noGrp="1"/>
          </p:cNvSpPr>
          <p:nvPr>
            <p:ph type="title"/>
          </p:nvPr>
        </p:nvSpPr>
        <p:spPr>
          <a:xfrm>
            <a:off x="100518" y="1128408"/>
            <a:ext cx="3438299" cy="4601183"/>
          </a:xfrm>
        </p:spPr>
        <p:txBody>
          <a:bodyPr>
            <a:normAutofit/>
          </a:bodyPr>
          <a:lstStyle/>
          <a:p>
            <a:r>
              <a:rPr lang="hr-HR" sz="3200" b="1" dirty="0"/>
              <a:t>PROFESIONALNA REHABILITACIJA</a:t>
            </a:r>
            <a:endParaRPr lang="hr-HR" sz="3200" dirty="0"/>
          </a:p>
        </p:txBody>
      </p:sp>
      <p:sp>
        <p:nvSpPr>
          <p:cNvPr id="4" name="TekstniOkvir 3">
            <a:extLst>
              <a:ext uri="{FF2B5EF4-FFF2-40B4-BE49-F238E27FC236}">
                <a16:creationId xmlns:a16="http://schemas.microsoft.com/office/drawing/2014/main" id="{C50DDA70-AD8F-4628-A48A-4D49205E1217}"/>
              </a:ext>
            </a:extLst>
          </p:cNvPr>
          <p:cNvSpPr txBox="1"/>
          <p:nvPr/>
        </p:nvSpPr>
        <p:spPr>
          <a:xfrm>
            <a:off x="3843618" y="1582338"/>
            <a:ext cx="7523629" cy="3693319"/>
          </a:xfrm>
          <a:prstGeom prst="rect">
            <a:avLst/>
          </a:prstGeom>
          <a:noFill/>
        </p:spPr>
        <p:txBody>
          <a:bodyPr wrap="square">
            <a:spAutoFit/>
          </a:bodyPr>
          <a:lstStyle/>
          <a:p>
            <a:r>
              <a:rPr lang="hr-HR" b="1" dirty="0"/>
              <a:t>Tko ostvaruje pravo na profesionalnu rehabilitaciju?</a:t>
            </a:r>
          </a:p>
          <a:p>
            <a:endParaRPr lang="hr-HR" b="1" dirty="0"/>
          </a:p>
          <a:p>
            <a:r>
              <a:rPr lang="hr-HR" dirty="0"/>
              <a:t>1. radnici i s njima prema posebnim propisima izjednačene osobe, obrtnici te osobe koje samostalno obavljaju profesionalnu djelatnost kod kojih je prije navršene 55. godine života nastalo smanjenje sposobnosti za rad uz preostalu radnu sposobnost</a:t>
            </a:r>
          </a:p>
          <a:p>
            <a:r>
              <a:rPr lang="hr-HR" dirty="0"/>
              <a:t>2. ako je smanjenje radne sposobnosti uz preostalu radnu sposobnost nastalo </a:t>
            </a:r>
            <a:r>
              <a:rPr lang="hr-HR" u="sng" dirty="0"/>
              <a:t>zbog ozljede izvan rada ili bolesti, </a:t>
            </a:r>
            <a:r>
              <a:rPr lang="hr-HR" dirty="0"/>
              <a:t>osiguranik ima pravo na profesionalnu rehabilitaciju ako ispunjava uvjete mirovinskog staža za stjecanje prava na invalidsku mirovinu</a:t>
            </a:r>
          </a:p>
          <a:p>
            <a:r>
              <a:rPr lang="hr-HR" dirty="0"/>
              <a:t>3. ako je smanjenje radne sposobnosti uz preostalu radnu sposobnost nastalo </a:t>
            </a:r>
            <a:r>
              <a:rPr lang="hr-HR" u="sng" dirty="0"/>
              <a:t>zbog ozljede na radu ili profesionalne bolesti</a:t>
            </a:r>
            <a:r>
              <a:rPr lang="hr-HR" dirty="0"/>
              <a:t>, osiguranik ima pravo na profesionalnu rehabilitaciju bez obzira na dužinu mirovinskog staža</a:t>
            </a:r>
          </a:p>
        </p:txBody>
      </p:sp>
      <p:sp>
        <p:nvSpPr>
          <p:cNvPr id="6" name="TekstniOkvir 5">
            <a:extLst>
              <a:ext uri="{FF2B5EF4-FFF2-40B4-BE49-F238E27FC236}">
                <a16:creationId xmlns:a16="http://schemas.microsoft.com/office/drawing/2014/main" id="{441B9944-EF1C-4CCE-B086-27E93B054157}"/>
              </a:ext>
            </a:extLst>
          </p:cNvPr>
          <p:cNvSpPr txBox="1"/>
          <p:nvPr/>
        </p:nvSpPr>
        <p:spPr>
          <a:xfrm>
            <a:off x="272716" y="4435460"/>
            <a:ext cx="6128084"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45</a:t>
            </a:r>
            <a:r>
              <a:rPr lang="hr-HR" sz="1800" dirty="0">
                <a:solidFill>
                  <a:schemeClr val="bg1"/>
                </a:solidFill>
              </a:rPr>
              <a:t>. ZOMO</a:t>
            </a:r>
          </a:p>
        </p:txBody>
      </p:sp>
    </p:spTree>
    <p:extLst>
      <p:ext uri="{BB962C8B-B14F-4D97-AF65-F5344CB8AC3E}">
        <p14:creationId xmlns:p14="http://schemas.microsoft.com/office/powerpoint/2010/main" val="364248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96231B4-6F49-408E-8B76-E80BFF049391}"/>
              </a:ext>
            </a:extLst>
          </p:cNvPr>
          <p:cNvSpPr>
            <a:spLocks noGrp="1"/>
          </p:cNvSpPr>
          <p:nvPr>
            <p:ph type="title"/>
          </p:nvPr>
        </p:nvSpPr>
        <p:spPr>
          <a:xfrm>
            <a:off x="118448" y="1128408"/>
            <a:ext cx="3397957" cy="4601183"/>
          </a:xfrm>
        </p:spPr>
        <p:txBody>
          <a:bodyPr>
            <a:normAutofit/>
          </a:bodyPr>
          <a:lstStyle/>
          <a:p>
            <a:r>
              <a:rPr lang="hr-HR" sz="3200" b="1" dirty="0"/>
              <a:t>PROFESIONALNA REHABILITACIJA</a:t>
            </a:r>
            <a:endParaRPr lang="hr-HR" sz="3200" dirty="0"/>
          </a:p>
        </p:txBody>
      </p:sp>
      <p:sp>
        <p:nvSpPr>
          <p:cNvPr id="4" name="TekstniOkvir 3">
            <a:extLst>
              <a:ext uri="{FF2B5EF4-FFF2-40B4-BE49-F238E27FC236}">
                <a16:creationId xmlns:a16="http://schemas.microsoft.com/office/drawing/2014/main" id="{892C3020-9BFA-422A-A2EC-9A0DE172A363}"/>
              </a:ext>
            </a:extLst>
          </p:cNvPr>
          <p:cNvSpPr txBox="1"/>
          <p:nvPr/>
        </p:nvSpPr>
        <p:spPr>
          <a:xfrm>
            <a:off x="3641912" y="2136338"/>
            <a:ext cx="8092888" cy="2862322"/>
          </a:xfrm>
          <a:prstGeom prst="rect">
            <a:avLst/>
          </a:prstGeom>
          <a:noFill/>
        </p:spPr>
        <p:txBody>
          <a:bodyPr wrap="square">
            <a:spAutoFit/>
          </a:bodyPr>
          <a:lstStyle/>
          <a:p>
            <a:r>
              <a:rPr lang="hr-HR" b="1" dirty="0"/>
              <a:t>Način ostvarivanja prava:</a:t>
            </a:r>
          </a:p>
          <a:p>
            <a:endParaRPr lang="hr-HR" b="1" dirty="0"/>
          </a:p>
          <a:p>
            <a:r>
              <a:rPr lang="hr-HR" b="1" dirty="0"/>
              <a:t>• </a:t>
            </a:r>
            <a:r>
              <a:rPr lang="hr-HR" dirty="0"/>
              <a:t>Postupak ostvarivanja prava na temelju smanjenja radne sposobnosti uz preostalu radnu sposobnost, djelomičnog ili potpunog gubitka radne sposobnosti može se </a:t>
            </a:r>
            <a:r>
              <a:rPr lang="hr-HR" u="sng" dirty="0"/>
              <a:t>pokrenuti na zahtjeva osiguranika i na prijedlog izabranog doktora medicine primarne zdravstvene zaštite</a:t>
            </a:r>
            <a:r>
              <a:rPr lang="hr-HR" dirty="0"/>
              <a:t>, nakon završetka liječenja odnosno nakon završene zdravstvene rehabilitacije</a:t>
            </a:r>
          </a:p>
          <a:p>
            <a:r>
              <a:rPr lang="hr-HR" dirty="0"/>
              <a:t>• </a:t>
            </a:r>
            <a:r>
              <a:rPr lang="hr-HR" u="sng" dirty="0"/>
              <a:t>Zahtjev se podnosi Hrvatskom zavodu za mirovinsko osiguranje</a:t>
            </a:r>
            <a:r>
              <a:rPr lang="hr-HR" dirty="0"/>
              <a:t>, a vještačenje obavljaju vještaci Zavoda za vještačenje, profesionalnu rehabilitaciju i zapošljavanje osoba s invaliditetom</a:t>
            </a:r>
          </a:p>
        </p:txBody>
      </p:sp>
    </p:spTree>
    <p:extLst>
      <p:ext uri="{BB962C8B-B14F-4D97-AF65-F5344CB8AC3E}">
        <p14:creationId xmlns:p14="http://schemas.microsoft.com/office/powerpoint/2010/main" val="927896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27A51E-8007-4783-8357-6B1487505296}"/>
              </a:ext>
            </a:extLst>
          </p:cNvPr>
          <p:cNvSpPr>
            <a:spLocks noGrp="1"/>
          </p:cNvSpPr>
          <p:nvPr>
            <p:ph type="title"/>
          </p:nvPr>
        </p:nvSpPr>
        <p:spPr>
          <a:xfrm>
            <a:off x="315672" y="1123836"/>
            <a:ext cx="2947482" cy="4601183"/>
          </a:xfrm>
        </p:spPr>
        <p:txBody>
          <a:bodyPr>
            <a:normAutofit/>
          </a:bodyPr>
          <a:lstStyle/>
          <a:p>
            <a:r>
              <a:rPr kumimoji="0" lang="hr-HR" sz="28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535E6EE4-8013-47BD-B40B-6F9C1274F26E}"/>
              </a:ext>
            </a:extLst>
          </p:cNvPr>
          <p:cNvSpPr txBox="1"/>
          <p:nvPr/>
        </p:nvSpPr>
        <p:spPr>
          <a:xfrm>
            <a:off x="3641911" y="2270266"/>
            <a:ext cx="8039100" cy="2308324"/>
          </a:xfrm>
          <a:prstGeom prst="rect">
            <a:avLst/>
          </a:prstGeom>
          <a:noFill/>
        </p:spPr>
        <p:txBody>
          <a:bodyPr wrap="square">
            <a:spAutoFit/>
          </a:bodyPr>
          <a:lstStyle/>
          <a:p>
            <a:r>
              <a:rPr lang="hr-HR" b="1" dirty="0"/>
              <a:t>Tko i na koji način provodi profesionalnu rehabilitaciju</a:t>
            </a:r>
            <a:r>
              <a:rPr lang="hr-HR" dirty="0"/>
              <a:t>?</a:t>
            </a:r>
          </a:p>
          <a:p>
            <a:endParaRPr lang="hr-HR" dirty="0"/>
          </a:p>
          <a:p>
            <a:r>
              <a:rPr lang="hr-HR" dirty="0"/>
              <a:t>• Centar za profesionalnu rehabilitaciju</a:t>
            </a:r>
          </a:p>
          <a:p>
            <a:endParaRPr lang="hr-HR" dirty="0"/>
          </a:p>
          <a:p>
            <a:r>
              <a:rPr lang="hr-HR" dirty="0"/>
              <a:t>• Uvjeti i način provedbe uređuju se ugovorom koji Zavod sklapa s centrom za profesionalnu rehabilitaciju</a:t>
            </a:r>
          </a:p>
          <a:p>
            <a:r>
              <a:rPr lang="hr-HR" dirty="0"/>
              <a:t>• Zavod ima pravo i dužnost provjeravati provodi li se profesionalna rehabilitacija invalida rada u skladu s ovim Zakonom i sklopljenim ugovorom</a:t>
            </a:r>
          </a:p>
        </p:txBody>
      </p:sp>
      <p:sp>
        <p:nvSpPr>
          <p:cNvPr id="6" name="TekstniOkvir 5">
            <a:extLst>
              <a:ext uri="{FF2B5EF4-FFF2-40B4-BE49-F238E27FC236}">
                <a16:creationId xmlns:a16="http://schemas.microsoft.com/office/drawing/2014/main" id="{53C93E96-AC7F-40D3-8619-398D2B0D0884}"/>
              </a:ext>
            </a:extLst>
          </p:cNvPr>
          <p:cNvSpPr txBox="1"/>
          <p:nvPr/>
        </p:nvSpPr>
        <p:spPr>
          <a:xfrm>
            <a:off x="315672" y="4209258"/>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46</a:t>
            </a:r>
            <a:r>
              <a:rPr lang="hr-HR" sz="1800" dirty="0">
                <a:solidFill>
                  <a:schemeClr val="bg1"/>
                </a:solidFill>
              </a:rPr>
              <a:t>. i 49. ZOMO</a:t>
            </a:r>
          </a:p>
        </p:txBody>
      </p:sp>
    </p:spTree>
    <p:extLst>
      <p:ext uri="{BB962C8B-B14F-4D97-AF65-F5344CB8AC3E}">
        <p14:creationId xmlns:p14="http://schemas.microsoft.com/office/powerpoint/2010/main" val="277258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EAA546-3495-45DC-AD30-12743E589113}"/>
              </a:ext>
            </a:extLst>
          </p:cNvPr>
          <p:cNvSpPr>
            <a:spLocks noGrp="1"/>
          </p:cNvSpPr>
          <p:nvPr>
            <p:ph type="title"/>
          </p:nvPr>
        </p:nvSpPr>
        <p:spPr>
          <a:xfrm>
            <a:off x="91554" y="1128408"/>
            <a:ext cx="3588123"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CDA9B65D-87A7-4DDA-9356-4A1A7BE9B025}"/>
              </a:ext>
            </a:extLst>
          </p:cNvPr>
          <p:cNvSpPr txBox="1"/>
          <p:nvPr/>
        </p:nvSpPr>
        <p:spPr>
          <a:xfrm>
            <a:off x="3588123" y="1859339"/>
            <a:ext cx="8227359" cy="3139321"/>
          </a:xfrm>
          <a:prstGeom prst="rect">
            <a:avLst/>
          </a:prstGeom>
          <a:noFill/>
        </p:spPr>
        <p:txBody>
          <a:bodyPr wrap="square">
            <a:spAutoFit/>
          </a:bodyPr>
          <a:lstStyle/>
          <a:p>
            <a:r>
              <a:rPr lang="hr-HR" b="1" dirty="0"/>
              <a:t>Kada se gubi pravo na profesionalnu rehabilitaciju? </a:t>
            </a:r>
          </a:p>
          <a:p>
            <a:endParaRPr lang="hr-HR" b="1" dirty="0"/>
          </a:p>
          <a:p>
            <a:r>
              <a:rPr lang="hr-HR" dirty="0"/>
              <a:t>• Invalid rada koji je stekao pravo na profesionalnu rehabilitaciju </a:t>
            </a:r>
            <a:r>
              <a:rPr lang="hr-HR" u="sng" dirty="0"/>
              <a:t>gubi to pravo ako se njime ne koristi u određenom roku</a:t>
            </a:r>
            <a:r>
              <a:rPr lang="hr-HR" dirty="0"/>
              <a:t>, a nije u tome spriječen razlozima koji su protiv njegove volje, i to:</a:t>
            </a:r>
          </a:p>
          <a:p>
            <a:endParaRPr lang="hr-HR" dirty="0"/>
          </a:p>
          <a:p>
            <a:r>
              <a:rPr lang="hr-HR" dirty="0"/>
              <a:t>1. ako ne stupi na profesionalnu rehabilitaciju u roku od mjesec dana od dana upućivanja na profesionalnu rehabilitaciju</a:t>
            </a:r>
          </a:p>
          <a:p>
            <a:r>
              <a:rPr lang="hr-HR" dirty="0"/>
              <a:t>2. ako tijekom trajanja profesionalne rehabilitacije bez opravdanog razloga prekine započetu profesionalnu rehabilitaciju ili ako ne obavlja dužnosti u vezi s profesionalnom rehabilitacijom</a:t>
            </a:r>
          </a:p>
        </p:txBody>
      </p:sp>
      <p:sp>
        <p:nvSpPr>
          <p:cNvPr id="6" name="TekstniOkvir 5">
            <a:extLst>
              <a:ext uri="{FF2B5EF4-FFF2-40B4-BE49-F238E27FC236}">
                <a16:creationId xmlns:a16="http://schemas.microsoft.com/office/drawing/2014/main" id="{88058E20-4D77-46FC-87D2-D6430D2A0A81}"/>
              </a:ext>
            </a:extLst>
          </p:cNvPr>
          <p:cNvSpPr txBox="1"/>
          <p:nvPr/>
        </p:nvSpPr>
        <p:spPr>
          <a:xfrm>
            <a:off x="376518" y="4307123"/>
            <a:ext cx="6128084" cy="369332"/>
          </a:xfrm>
          <a:prstGeom prst="rect">
            <a:avLst/>
          </a:prstGeom>
          <a:noFill/>
        </p:spPr>
        <p:txBody>
          <a:bodyPr wrap="square">
            <a:spAutoFit/>
          </a:bodyPr>
          <a:lstStyle/>
          <a:p>
            <a:r>
              <a:rPr lang="hr-HR" sz="1800" dirty="0">
                <a:solidFill>
                  <a:schemeClr val="bg1"/>
                </a:solidFill>
              </a:rPr>
              <a:t>čl. 55. ZOMO</a:t>
            </a:r>
          </a:p>
        </p:txBody>
      </p:sp>
    </p:spTree>
    <p:extLst>
      <p:ext uri="{BB962C8B-B14F-4D97-AF65-F5344CB8AC3E}">
        <p14:creationId xmlns:p14="http://schemas.microsoft.com/office/powerpoint/2010/main" val="2069426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DE500F-C4EF-45C9-A823-B4F5FC8E9A41}"/>
              </a:ext>
            </a:extLst>
          </p:cNvPr>
          <p:cNvSpPr>
            <a:spLocks noGrp="1"/>
          </p:cNvSpPr>
          <p:nvPr>
            <p:ph type="title"/>
          </p:nvPr>
        </p:nvSpPr>
        <p:spPr>
          <a:xfrm>
            <a:off x="102760" y="1123836"/>
            <a:ext cx="3476399"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C1DA4936-8567-4EFE-B281-312F7FA7C3F1}"/>
              </a:ext>
            </a:extLst>
          </p:cNvPr>
          <p:cNvSpPr txBox="1"/>
          <p:nvPr/>
        </p:nvSpPr>
        <p:spPr>
          <a:xfrm>
            <a:off x="3579159" y="2270266"/>
            <a:ext cx="7904630" cy="2308324"/>
          </a:xfrm>
          <a:prstGeom prst="rect">
            <a:avLst/>
          </a:prstGeom>
          <a:noFill/>
        </p:spPr>
        <p:txBody>
          <a:bodyPr wrap="square">
            <a:spAutoFit/>
          </a:bodyPr>
          <a:lstStyle/>
          <a:p>
            <a:r>
              <a:rPr lang="hr-HR" b="1" dirty="0"/>
              <a:t>Kategorije ovlaštenika prava na profesionalnu rehabilitaciju:</a:t>
            </a:r>
          </a:p>
          <a:p>
            <a:endParaRPr lang="hr-HR" dirty="0"/>
          </a:p>
          <a:p>
            <a:r>
              <a:rPr lang="hr-HR" dirty="0"/>
              <a:t>• Osiguranici s preostalom radnom sposobnošću koji su pravo na rehabilitaciju stekli prije 55. godine života</a:t>
            </a:r>
          </a:p>
          <a:p>
            <a:r>
              <a:rPr lang="hr-HR" dirty="0"/>
              <a:t>• Osiguranici s pravom na profesionalnu rehabilitaciju zbog bolesti ili ozljede izvan rada (uz uvjete staža)</a:t>
            </a:r>
          </a:p>
          <a:p>
            <a:r>
              <a:rPr lang="hr-HR" dirty="0"/>
              <a:t>• Osiguranici s pravom na profesionalnu rehabilitaciju zbog ozljede na radu ili profesionalne bolesti (bez uvjeta staža)</a:t>
            </a:r>
          </a:p>
        </p:txBody>
      </p:sp>
    </p:spTree>
    <p:extLst>
      <p:ext uri="{BB962C8B-B14F-4D97-AF65-F5344CB8AC3E}">
        <p14:creationId xmlns:p14="http://schemas.microsoft.com/office/powerpoint/2010/main" val="2481875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713486C-0AA1-4871-A836-B797FD7AB4B7}"/>
              </a:ext>
            </a:extLst>
          </p:cNvPr>
          <p:cNvSpPr>
            <a:spLocks noGrp="1"/>
          </p:cNvSpPr>
          <p:nvPr>
            <p:ph type="title"/>
          </p:nvPr>
        </p:nvSpPr>
        <p:spPr>
          <a:xfrm>
            <a:off x="118449" y="1123837"/>
            <a:ext cx="3467768"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58E626B5-D1FB-49FF-8F70-44B79D4E97B9}"/>
              </a:ext>
            </a:extLst>
          </p:cNvPr>
          <p:cNvSpPr txBox="1"/>
          <p:nvPr/>
        </p:nvSpPr>
        <p:spPr>
          <a:xfrm>
            <a:off x="3568288" y="830140"/>
            <a:ext cx="8218394" cy="5047536"/>
          </a:xfrm>
          <a:prstGeom prst="rect">
            <a:avLst/>
          </a:prstGeom>
          <a:noFill/>
        </p:spPr>
        <p:txBody>
          <a:bodyPr wrap="square">
            <a:spAutoFit/>
          </a:bodyPr>
          <a:lstStyle/>
          <a:p>
            <a:r>
              <a:rPr lang="hr-HR" b="1" dirty="0"/>
              <a:t>Osiguranici s pravom na profesionalnu rehabilitaciju zbog bolesti ili ozljede izvan rada (uz uvjete staža):</a:t>
            </a:r>
          </a:p>
          <a:p>
            <a:endParaRPr lang="hr-HR" sz="1400" dirty="0"/>
          </a:p>
          <a:p>
            <a:pPr marL="285750" indent="-285750">
              <a:buFont typeface="Wingdings" panose="05000000000000000000" pitchFamily="2" charset="2"/>
              <a:buChar char="§"/>
            </a:pPr>
            <a:r>
              <a:rPr lang="hr-HR" sz="1600" dirty="0"/>
              <a:t>pravo na naknadu plaće (koja ne može iznositi manje od najnižeg mjesečnog iznosa bruto plaće koja radniku pripada za rad u punom radnom vremenu) u visini invalidske mirovine zbog djelomičnog gubitka radne sposobnosti:</a:t>
            </a:r>
          </a:p>
          <a:p>
            <a:r>
              <a:rPr lang="hr-HR" sz="1600" dirty="0"/>
              <a:t>       - za vrijeme čekanja na profesionalnu rehabilitaciju</a:t>
            </a:r>
          </a:p>
          <a:p>
            <a:r>
              <a:rPr lang="hr-HR" sz="1600" dirty="0"/>
              <a:t>       - za vrijeme trajanja profesionalne rehabilitacije</a:t>
            </a:r>
          </a:p>
          <a:p>
            <a:r>
              <a:rPr lang="hr-HR" sz="1600" dirty="0"/>
              <a:t>       - od dana završetka rehabilitacije do zaposlenja na odgovarajućem radnom mjestu</a:t>
            </a:r>
          </a:p>
          <a:p>
            <a:endParaRPr lang="hr-HR" sz="1600" dirty="0"/>
          </a:p>
          <a:p>
            <a:pPr marL="285750" indent="-285750">
              <a:buFont typeface="Wingdings" panose="05000000000000000000" pitchFamily="2" charset="2"/>
              <a:buChar char="§"/>
            </a:pPr>
            <a:r>
              <a:rPr lang="hr-HR" sz="1600" dirty="0"/>
              <a:t>pravo na naknadu plaće u visini invalidske mirovine zbog potpunog gubitka radne sposobnosti za vrijeme same profesionalne rehabilitacije</a:t>
            </a:r>
          </a:p>
          <a:p>
            <a:endParaRPr lang="hr-HR" sz="1600" dirty="0"/>
          </a:p>
          <a:p>
            <a:pPr marL="285750" indent="-285750">
              <a:buFont typeface="Wingdings" panose="05000000000000000000" pitchFamily="2" charset="2"/>
              <a:buChar char="§"/>
            </a:pPr>
            <a:r>
              <a:rPr lang="hr-HR" sz="1600" dirty="0"/>
              <a:t>naknada plaće nakon rehabilitacije pripada osobi do zaposlenja / stjecanja svojstva osiguranika, ali najduže 12 mjeseci od završetka rehabilitacije uz uvjet da se osoba prijavila Zavodu za zapošljavanje u roku 30 dana od završetka rehabilitacije</a:t>
            </a:r>
          </a:p>
          <a:p>
            <a:endParaRPr lang="hr-HR" sz="1600" dirty="0"/>
          </a:p>
          <a:p>
            <a:pPr marL="285750" indent="-285750">
              <a:buFont typeface="Wingdings" panose="05000000000000000000" pitchFamily="2" charset="2"/>
              <a:buChar char="§"/>
            </a:pPr>
            <a:r>
              <a:rPr lang="hr-HR" sz="1600" dirty="0"/>
              <a:t>ako je osoba nakon rehabilitacije povremeno radila ili obavljala djelatnost, naknada se isplaćuje samo u razdobljima nezaposlenosti, ali najduže 12 mjeseci od završetka rehabilitacije</a:t>
            </a:r>
          </a:p>
        </p:txBody>
      </p:sp>
      <p:sp>
        <p:nvSpPr>
          <p:cNvPr id="6" name="TekstniOkvir 5">
            <a:extLst>
              <a:ext uri="{FF2B5EF4-FFF2-40B4-BE49-F238E27FC236}">
                <a16:creationId xmlns:a16="http://schemas.microsoft.com/office/drawing/2014/main" id="{06E75179-C218-4422-A3C8-8EB2A8405D3F}"/>
              </a:ext>
            </a:extLst>
          </p:cNvPr>
          <p:cNvSpPr txBox="1"/>
          <p:nvPr/>
        </p:nvSpPr>
        <p:spPr>
          <a:xfrm>
            <a:off x="405318" y="4291081"/>
            <a:ext cx="6112042" cy="369332"/>
          </a:xfrm>
          <a:prstGeom prst="rect">
            <a:avLst/>
          </a:prstGeom>
          <a:noFill/>
        </p:spPr>
        <p:txBody>
          <a:bodyPr wrap="square">
            <a:spAutoFit/>
          </a:bodyPr>
          <a:lstStyle/>
          <a:p>
            <a:r>
              <a:rPr lang="hr-HR" sz="1800" dirty="0">
                <a:solidFill>
                  <a:schemeClr val="bg1"/>
                </a:solidFill>
              </a:rPr>
              <a:t>čl. 51. ZOMO</a:t>
            </a:r>
          </a:p>
        </p:txBody>
      </p:sp>
    </p:spTree>
    <p:extLst>
      <p:ext uri="{BB962C8B-B14F-4D97-AF65-F5344CB8AC3E}">
        <p14:creationId xmlns:p14="http://schemas.microsoft.com/office/powerpoint/2010/main" val="2913039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A10F8D-37E9-4C3F-A92B-72BC18708CCA}"/>
              </a:ext>
            </a:extLst>
          </p:cNvPr>
          <p:cNvSpPr>
            <a:spLocks noGrp="1"/>
          </p:cNvSpPr>
          <p:nvPr>
            <p:ph type="title"/>
          </p:nvPr>
        </p:nvSpPr>
        <p:spPr>
          <a:xfrm>
            <a:off x="82589" y="1128408"/>
            <a:ext cx="3413646"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2FD2917B-A8BF-4619-B043-2BCD02ECB7E7}"/>
              </a:ext>
            </a:extLst>
          </p:cNvPr>
          <p:cNvSpPr txBox="1"/>
          <p:nvPr/>
        </p:nvSpPr>
        <p:spPr>
          <a:xfrm>
            <a:off x="3496235" y="959054"/>
            <a:ext cx="8442512" cy="4770537"/>
          </a:xfrm>
          <a:prstGeom prst="rect">
            <a:avLst/>
          </a:prstGeom>
          <a:noFill/>
        </p:spPr>
        <p:txBody>
          <a:bodyPr wrap="square">
            <a:spAutoFit/>
          </a:bodyPr>
          <a:lstStyle/>
          <a:p>
            <a:r>
              <a:rPr lang="hr-HR" sz="1600" b="1" dirty="0"/>
              <a:t>Osiguranici s pravom na profesionalnu rehabilitaciju zbog ozljede na radu ili profesionalne bolesti (bez uvjeta staža):</a:t>
            </a:r>
          </a:p>
          <a:p>
            <a:pPr marL="285750" indent="-285750">
              <a:buFont typeface="Wingdings" panose="05000000000000000000" pitchFamily="2" charset="2"/>
              <a:buChar char="§"/>
            </a:pPr>
            <a:r>
              <a:rPr lang="hr-HR" sz="1600" dirty="0"/>
              <a:t>pravo na naknadu plaće (koja ne može iznositi manje od najnižeg mjesečnog iznosa bruto plaće koja radniku pripada za rad u punom radnom vremenu, određenog propisom kojim se određuje visina minimalne plaće) u visini invalidske mirovine zbog potpunog gubitka radne sposobnosti za 40 godina mirovinskog staža:</a:t>
            </a:r>
          </a:p>
          <a:p>
            <a:r>
              <a:rPr lang="hr-HR" sz="1600" dirty="0"/>
              <a:t>       -za vrijeme čekanja na profesionalnu rehabilitaciju</a:t>
            </a:r>
          </a:p>
          <a:p>
            <a:r>
              <a:rPr lang="hr-HR" sz="1600" dirty="0"/>
              <a:t>       -za vrijeme trajanja profesionalne rehabilitacije</a:t>
            </a:r>
          </a:p>
          <a:p>
            <a:r>
              <a:rPr lang="hr-HR" sz="1600" dirty="0"/>
              <a:t>       -od dana završetka rehabilitacije do zaposlenja na odgovarajućem radnom mjestu</a:t>
            </a:r>
          </a:p>
          <a:p>
            <a:endParaRPr lang="hr-HR" sz="1600" dirty="0"/>
          </a:p>
          <a:p>
            <a:pPr marL="285750" indent="-285750">
              <a:buFont typeface="Wingdings" panose="05000000000000000000" pitchFamily="2" charset="2"/>
              <a:buChar char="§"/>
            </a:pPr>
            <a:r>
              <a:rPr lang="hr-HR" sz="1600" dirty="0"/>
              <a:t>tijekom same profesionalne rehabilitacije, naknada plaće ne može iznositi manje od najnižeg mjesečnog iznosa bruto plaće koja radniku pripada za rad u punom radnom vremenu</a:t>
            </a:r>
          </a:p>
          <a:p>
            <a:endParaRPr lang="hr-HR" sz="1600" dirty="0"/>
          </a:p>
          <a:p>
            <a:pPr marL="285750" indent="-285750">
              <a:buFont typeface="Wingdings" panose="05000000000000000000" pitchFamily="2" charset="2"/>
              <a:buChar char="§"/>
            </a:pPr>
            <a:r>
              <a:rPr lang="hr-HR" sz="1600" dirty="0"/>
              <a:t>naknada plaće nakon rehabilitacije pripada osobi najduže 24 mjeseca od dana završetka profesionalne rehabilitacije uz uvjet da se osoba prijavila Zavodu za zapošljavanje u roku 30 dana od završetka rehabilitacije</a:t>
            </a:r>
          </a:p>
          <a:p>
            <a:endParaRPr lang="hr-HR" sz="1600" dirty="0"/>
          </a:p>
          <a:p>
            <a:pPr marL="285750" indent="-285750">
              <a:buFont typeface="Wingdings" panose="05000000000000000000" pitchFamily="2" charset="2"/>
              <a:buChar char="§"/>
            </a:pPr>
            <a:r>
              <a:rPr lang="hr-HR" sz="1600" dirty="0"/>
              <a:t>Ako je osoba nakon rehabilitacije radila ili privremeno obavljala djelatnost, naknada se isplaćuje samo u razdobljima nezaposlenosti, ali najduže 24 mjeseca od završetka rehabilitacije</a:t>
            </a:r>
          </a:p>
        </p:txBody>
      </p:sp>
      <p:sp>
        <p:nvSpPr>
          <p:cNvPr id="6" name="TekstniOkvir 5">
            <a:extLst>
              <a:ext uri="{FF2B5EF4-FFF2-40B4-BE49-F238E27FC236}">
                <a16:creationId xmlns:a16="http://schemas.microsoft.com/office/drawing/2014/main" id="{38CCD00C-DB5F-4F56-9DFF-F56EC1950C22}"/>
              </a:ext>
            </a:extLst>
          </p:cNvPr>
          <p:cNvSpPr txBox="1"/>
          <p:nvPr/>
        </p:nvSpPr>
        <p:spPr>
          <a:xfrm>
            <a:off x="253253" y="4371292"/>
            <a:ext cx="6136104" cy="369332"/>
          </a:xfrm>
          <a:prstGeom prst="rect">
            <a:avLst/>
          </a:prstGeom>
          <a:noFill/>
        </p:spPr>
        <p:txBody>
          <a:bodyPr wrap="square">
            <a:spAutoFit/>
          </a:bodyPr>
          <a:lstStyle/>
          <a:p>
            <a:r>
              <a:rPr lang="hr-HR" sz="1800" dirty="0">
                <a:solidFill>
                  <a:schemeClr val="bg1"/>
                </a:solidFill>
              </a:rPr>
              <a:t>čl. 52. ZOMO</a:t>
            </a:r>
          </a:p>
        </p:txBody>
      </p:sp>
    </p:spTree>
    <p:extLst>
      <p:ext uri="{BB962C8B-B14F-4D97-AF65-F5344CB8AC3E}">
        <p14:creationId xmlns:p14="http://schemas.microsoft.com/office/powerpoint/2010/main" val="1967213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ECF136-EC27-48A2-BDA1-1DF00542993F}"/>
              </a:ext>
            </a:extLst>
          </p:cNvPr>
          <p:cNvSpPr>
            <a:spLocks noGrp="1"/>
          </p:cNvSpPr>
          <p:nvPr>
            <p:ph type="title"/>
          </p:nvPr>
        </p:nvSpPr>
        <p:spPr>
          <a:xfrm>
            <a:off x="107576" y="1128408"/>
            <a:ext cx="3317275"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54F68EE6-8DA9-4D4E-9ED6-D965FDCF889B}"/>
              </a:ext>
            </a:extLst>
          </p:cNvPr>
          <p:cNvSpPr txBox="1"/>
          <p:nvPr/>
        </p:nvSpPr>
        <p:spPr>
          <a:xfrm>
            <a:off x="3570194" y="1372629"/>
            <a:ext cx="8514230" cy="3970318"/>
          </a:xfrm>
          <a:prstGeom prst="rect">
            <a:avLst/>
          </a:prstGeom>
          <a:noFill/>
        </p:spPr>
        <p:txBody>
          <a:bodyPr wrap="square">
            <a:spAutoFit/>
          </a:bodyPr>
          <a:lstStyle/>
          <a:p>
            <a:pPr marL="285750" indent="-285750">
              <a:buFont typeface="Wingdings" panose="05000000000000000000" pitchFamily="2" charset="2"/>
              <a:buChar char="§"/>
            </a:pPr>
            <a:r>
              <a:rPr lang="hr-HR" dirty="0"/>
              <a:t> Invalid rada ima pravo na naknadu plaće zbog profesionalne rehabilitacije</a:t>
            </a:r>
          </a:p>
          <a:p>
            <a:r>
              <a:rPr lang="hr-HR" dirty="0"/>
              <a:t>iz članaka 51. i 52. ZOMO-a i za vrijeme naknadnog liječenja,</a:t>
            </a:r>
          </a:p>
          <a:p>
            <a:r>
              <a:rPr lang="hr-HR" dirty="0"/>
              <a:t>odnosno medicinske rehabilitacije na koju je upućen tijekom korištenja</a:t>
            </a:r>
          </a:p>
          <a:p>
            <a:r>
              <a:rPr lang="hr-HR" dirty="0"/>
              <a:t>prava na profesionalnu rehabilitaciju zbog bolesti i drugih uzroka, zbog kojih</a:t>
            </a:r>
          </a:p>
          <a:p>
            <a:r>
              <a:rPr lang="hr-HR" dirty="0"/>
              <a:t>je privremeno spriječen za rad prema propisima o obveznom zdravstvenom</a:t>
            </a:r>
          </a:p>
          <a:p>
            <a:r>
              <a:rPr lang="hr-HR" dirty="0"/>
              <a:t>osiguranju, kao i za vrijeme prilagođavanja za rad</a:t>
            </a:r>
          </a:p>
          <a:p>
            <a:endParaRPr lang="hr-HR" dirty="0"/>
          </a:p>
          <a:p>
            <a:pPr marL="285750" indent="-285750">
              <a:buFont typeface="Wingdings" panose="05000000000000000000" pitchFamily="2" charset="2"/>
              <a:buChar char="§"/>
            </a:pPr>
            <a:r>
              <a:rPr lang="hr-HR" dirty="0"/>
              <a:t> Korisniku prava na profesionalnu rehabilitaciju koji se tijekom korištenja</a:t>
            </a:r>
          </a:p>
          <a:p>
            <a:r>
              <a:rPr lang="hr-HR" dirty="0"/>
              <a:t>prava na profesionalnu rehabilitaciju razbolio i zbog bolesti bio privremeno</a:t>
            </a:r>
          </a:p>
          <a:p>
            <a:r>
              <a:rPr lang="hr-HR" dirty="0"/>
              <a:t>spriječen za rad prema propisima o obveznom zdravstvenom osiguranju,</a:t>
            </a:r>
          </a:p>
          <a:p>
            <a:r>
              <a:rPr lang="hr-HR" dirty="0"/>
              <a:t>trajanje profesionalne rehabilitacije može se produžiti za razdoblje trajanja</a:t>
            </a:r>
          </a:p>
          <a:p>
            <a:r>
              <a:rPr lang="hr-HR" dirty="0"/>
              <a:t>privremene spriječenosti za rad, a najduže dvostruko od predviđenog</a:t>
            </a:r>
          </a:p>
          <a:p>
            <a:r>
              <a:rPr lang="hr-HR" dirty="0"/>
              <a:t>razdoblja trajanja rehabilitacije ako ovlašteni vještak, odnosno tijelo</a:t>
            </a:r>
          </a:p>
          <a:p>
            <a:r>
              <a:rPr lang="hr-HR" dirty="0"/>
              <a:t>vještačenja ocijeni da je to potrebno</a:t>
            </a:r>
          </a:p>
        </p:txBody>
      </p:sp>
      <p:sp>
        <p:nvSpPr>
          <p:cNvPr id="6" name="TekstniOkvir 5">
            <a:extLst>
              <a:ext uri="{FF2B5EF4-FFF2-40B4-BE49-F238E27FC236}">
                <a16:creationId xmlns:a16="http://schemas.microsoft.com/office/drawing/2014/main" id="{5C5358AA-D7EE-46A8-84E2-396B758B6537}"/>
              </a:ext>
            </a:extLst>
          </p:cNvPr>
          <p:cNvSpPr txBox="1"/>
          <p:nvPr/>
        </p:nvSpPr>
        <p:spPr>
          <a:xfrm>
            <a:off x="342821" y="4258997"/>
            <a:ext cx="6120062" cy="369332"/>
          </a:xfrm>
          <a:prstGeom prst="rect">
            <a:avLst/>
          </a:prstGeom>
          <a:noFill/>
        </p:spPr>
        <p:txBody>
          <a:bodyPr wrap="square">
            <a:spAutoFit/>
          </a:bodyPr>
          <a:lstStyle/>
          <a:p>
            <a:r>
              <a:rPr lang="hr-HR" sz="1800" dirty="0">
                <a:solidFill>
                  <a:schemeClr val="bg1"/>
                </a:solidFill>
              </a:rPr>
              <a:t>čl. 53. ZOMO</a:t>
            </a:r>
          </a:p>
        </p:txBody>
      </p:sp>
    </p:spTree>
    <p:extLst>
      <p:ext uri="{BB962C8B-B14F-4D97-AF65-F5344CB8AC3E}">
        <p14:creationId xmlns:p14="http://schemas.microsoft.com/office/powerpoint/2010/main" val="221319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9C241F-4CD5-47C1-8833-2D5DEE016D23}"/>
              </a:ext>
            </a:extLst>
          </p:cNvPr>
          <p:cNvSpPr>
            <a:spLocks noGrp="1"/>
          </p:cNvSpPr>
          <p:nvPr>
            <p:ph type="title"/>
          </p:nvPr>
        </p:nvSpPr>
        <p:spPr>
          <a:xfrm>
            <a:off x="100518" y="1128408"/>
            <a:ext cx="3503294"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9CF091D9-AB22-4DED-B29B-4C391A3368ED}"/>
              </a:ext>
            </a:extLst>
          </p:cNvPr>
          <p:cNvSpPr txBox="1"/>
          <p:nvPr/>
        </p:nvSpPr>
        <p:spPr>
          <a:xfrm>
            <a:off x="3677770" y="2551837"/>
            <a:ext cx="7608794" cy="1754326"/>
          </a:xfrm>
          <a:prstGeom prst="rect">
            <a:avLst/>
          </a:prstGeom>
          <a:noFill/>
        </p:spPr>
        <p:txBody>
          <a:bodyPr wrap="square">
            <a:spAutoFit/>
          </a:bodyPr>
          <a:lstStyle/>
          <a:p>
            <a:pPr marL="285750" indent="-285750">
              <a:buFont typeface="Wingdings" panose="05000000000000000000" pitchFamily="2" charset="2"/>
              <a:buChar char="§"/>
            </a:pPr>
            <a:r>
              <a:rPr lang="hr-HR" dirty="0"/>
              <a:t>Kada se profesionalna rehabilitacija obavlja </a:t>
            </a:r>
            <a:r>
              <a:rPr lang="hr-HR" b="1" dirty="0"/>
              <a:t>izvan mjesta prebivališta </a:t>
            </a:r>
            <a:r>
              <a:rPr lang="hr-HR" dirty="0"/>
              <a:t>invalida rada, a ne može se osigurati stalni prijevoz od mjesta stanovanja do mjesta gdje se obavlja profesionalna rehabilitacija, invalidu rada se osigurava </a:t>
            </a:r>
            <a:r>
              <a:rPr lang="hr-HR" b="1" dirty="0"/>
              <a:t>smještaj i prehrana </a:t>
            </a:r>
            <a:r>
              <a:rPr lang="hr-HR" dirty="0"/>
              <a:t>ili </a:t>
            </a:r>
            <a:r>
              <a:rPr lang="hr-HR" b="1" dirty="0"/>
              <a:t>naknada troškova smještaja i prehrane </a:t>
            </a:r>
            <a:r>
              <a:rPr lang="hr-HR" dirty="0"/>
              <a:t>za vrijeme profesionalne rehabilitacije u drugom mjestu u svoti koju odredi Zavod općim aktom</a:t>
            </a:r>
          </a:p>
        </p:txBody>
      </p:sp>
      <p:sp>
        <p:nvSpPr>
          <p:cNvPr id="6" name="TekstniOkvir 5">
            <a:extLst>
              <a:ext uri="{FF2B5EF4-FFF2-40B4-BE49-F238E27FC236}">
                <a16:creationId xmlns:a16="http://schemas.microsoft.com/office/drawing/2014/main" id="{DB6EE32C-8C8C-480F-9A78-662FDA0F45BA}"/>
              </a:ext>
            </a:extLst>
          </p:cNvPr>
          <p:cNvSpPr txBox="1"/>
          <p:nvPr/>
        </p:nvSpPr>
        <p:spPr>
          <a:xfrm>
            <a:off x="336884" y="4306163"/>
            <a:ext cx="6128084" cy="369332"/>
          </a:xfrm>
          <a:prstGeom prst="rect">
            <a:avLst/>
          </a:prstGeom>
          <a:noFill/>
        </p:spPr>
        <p:txBody>
          <a:bodyPr wrap="square">
            <a:spAutoFit/>
          </a:bodyPr>
          <a:lstStyle/>
          <a:p>
            <a:r>
              <a:rPr lang="hr-HR" sz="1800" dirty="0">
                <a:solidFill>
                  <a:schemeClr val="bg1"/>
                </a:solidFill>
              </a:rPr>
              <a:t>čl. 54. ZOMO</a:t>
            </a:r>
          </a:p>
        </p:txBody>
      </p:sp>
    </p:spTree>
    <p:extLst>
      <p:ext uri="{BB962C8B-B14F-4D97-AF65-F5344CB8AC3E}">
        <p14:creationId xmlns:p14="http://schemas.microsoft.com/office/powerpoint/2010/main" val="1874437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751BC2-9958-4DBE-BB51-FC40DA63F5BC}"/>
              </a:ext>
            </a:extLst>
          </p:cNvPr>
          <p:cNvSpPr>
            <a:spLocks noGrp="1"/>
          </p:cNvSpPr>
          <p:nvPr>
            <p:ph type="title"/>
          </p:nvPr>
        </p:nvSpPr>
        <p:spPr>
          <a:xfrm>
            <a:off x="444707" y="1128407"/>
            <a:ext cx="2947482" cy="4601183"/>
          </a:xfrm>
        </p:spPr>
        <p:txBody>
          <a:bodyPr>
            <a:normAutofit/>
          </a:bodyPr>
          <a:lstStyle/>
          <a:p>
            <a:r>
              <a:rPr lang="hr-HR" sz="4400" b="1" dirty="0"/>
              <a:t>SADRŽAJ</a:t>
            </a:r>
          </a:p>
        </p:txBody>
      </p:sp>
      <p:sp>
        <p:nvSpPr>
          <p:cNvPr id="3" name="TekstniOkvir 2">
            <a:extLst>
              <a:ext uri="{FF2B5EF4-FFF2-40B4-BE49-F238E27FC236}">
                <a16:creationId xmlns:a16="http://schemas.microsoft.com/office/drawing/2014/main" id="{20538116-9072-4B1E-BCFC-B65E5127E3FF}"/>
              </a:ext>
            </a:extLst>
          </p:cNvPr>
          <p:cNvSpPr txBox="1"/>
          <p:nvPr/>
        </p:nvSpPr>
        <p:spPr>
          <a:xfrm>
            <a:off x="3809999" y="2459503"/>
            <a:ext cx="6463553" cy="1938992"/>
          </a:xfrm>
          <a:prstGeom prst="rect">
            <a:avLst/>
          </a:prstGeom>
          <a:noFill/>
        </p:spPr>
        <p:txBody>
          <a:bodyPr wrap="square" rtlCol="0">
            <a:spAutoFit/>
          </a:bodyPr>
          <a:lstStyle/>
          <a:p>
            <a:pPr marL="285750" indent="-285750">
              <a:buFont typeface="Wingdings" panose="05000000000000000000" pitchFamily="2" charset="2"/>
              <a:buChar char="ü"/>
            </a:pPr>
            <a:r>
              <a:rPr lang="hr-HR" sz="2400" dirty="0">
                <a:sym typeface="Wingdings" panose="05000000000000000000" pitchFamily="2" charset="2"/>
              </a:rPr>
              <a:t> Sistematizacija prava onkoloških bolesnika</a:t>
            </a:r>
          </a:p>
          <a:p>
            <a:pPr marL="285750" indent="-285750">
              <a:buFont typeface="Wingdings" panose="05000000000000000000" pitchFamily="2" charset="2"/>
              <a:buChar char="ü"/>
            </a:pPr>
            <a:r>
              <a:rPr lang="hr-HR" sz="2400" dirty="0">
                <a:sym typeface="Wingdings" panose="05000000000000000000" pitchFamily="2" charset="2"/>
              </a:rPr>
              <a:t>Invalidska mirovina</a:t>
            </a:r>
          </a:p>
          <a:p>
            <a:pPr marL="285750" indent="-285750">
              <a:buFont typeface="Wingdings" panose="05000000000000000000" pitchFamily="2" charset="2"/>
              <a:buChar char="ü"/>
            </a:pPr>
            <a:r>
              <a:rPr lang="hr-HR" sz="2400" dirty="0">
                <a:sym typeface="Wingdings" panose="05000000000000000000" pitchFamily="2" charset="2"/>
              </a:rPr>
              <a:t>Profesionalna rehabilitacija</a:t>
            </a:r>
          </a:p>
          <a:p>
            <a:pPr marL="285750" indent="-285750">
              <a:buFont typeface="Wingdings" panose="05000000000000000000" pitchFamily="2" charset="2"/>
              <a:buChar char="ü"/>
            </a:pPr>
            <a:r>
              <a:rPr lang="hr-HR" sz="2400" dirty="0">
                <a:sym typeface="Wingdings" panose="05000000000000000000" pitchFamily="2" charset="2"/>
              </a:rPr>
              <a:t>Naknada zbog tjelesnog oštećenja</a:t>
            </a:r>
          </a:p>
          <a:p>
            <a:pPr marL="285750" indent="-285750">
              <a:buFont typeface="Wingdings" panose="05000000000000000000" pitchFamily="2" charset="2"/>
              <a:buChar char="ü"/>
            </a:pPr>
            <a:r>
              <a:rPr lang="hr-HR" sz="2400" dirty="0">
                <a:sym typeface="Wingdings" panose="05000000000000000000" pitchFamily="2" charset="2"/>
              </a:rPr>
              <a:t>Hodogram ostvarivanja prava</a:t>
            </a:r>
            <a:endParaRPr lang="hr-HR" sz="2400" dirty="0"/>
          </a:p>
        </p:txBody>
      </p:sp>
    </p:spTree>
    <p:extLst>
      <p:ext uri="{BB962C8B-B14F-4D97-AF65-F5344CB8AC3E}">
        <p14:creationId xmlns:p14="http://schemas.microsoft.com/office/powerpoint/2010/main" val="344418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11B5075-8B4B-40C9-A543-00485D63742A}"/>
              </a:ext>
            </a:extLst>
          </p:cNvPr>
          <p:cNvSpPr>
            <a:spLocks noGrp="1"/>
          </p:cNvSpPr>
          <p:nvPr>
            <p:ph type="title"/>
          </p:nvPr>
        </p:nvSpPr>
        <p:spPr>
          <a:xfrm>
            <a:off x="91554" y="1204520"/>
            <a:ext cx="3377787" cy="4601183"/>
          </a:xfrm>
        </p:spPr>
        <p:txBody>
          <a:bodyPr>
            <a:normAutofit/>
          </a:bodyPr>
          <a:lstStyle/>
          <a:p>
            <a:r>
              <a:rPr kumimoji="0" lang="hr-HR" sz="3200" b="1" i="0" u="none" strike="noStrike" kern="1200" cap="none" spc="-60" normalizeH="0" baseline="0" noProof="0" dirty="0">
                <a:ln>
                  <a:noFill/>
                </a:ln>
                <a:solidFill>
                  <a:srgbClr val="FFFFFF"/>
                </a:solidFill>
                <a:effectLst/>
                <a:uLnTx/>
                <a:uFillTx/>
                <a:latin typeface="Corbel" panose="020B0503020204020204"/>
                <a:ea typeface="+mj-ea"/>
                <a:cs typeface="+mj-cs"/>
              </a:rPr>
              <a:t>PROFESIONALNA REHABILITACIJA</a:t>
            </a:r>
            <a:endParaRPr lang="hr-HR" sz="3200" dirty="0"/>
          </a:p>
        </p:txBody>
      </p:sp>
      <p:sp>
        <p:nvSpPr>
          <p:cNvPr id="4" name="TekstniOkvir 3">
            <a:extLst>
              <a:ext uri="{FF2B5EF4-FFF2-40B4-BE49-F238E27FC236}">
                <a16:creationId xmlns:a16="http://schemas.microsoft.com/office/drawing/2014/main" id="{D4C7BB2F-75B7-4C00-A4DC-0DA17410E85E}"/>
              </a:ext>
            </a:extLst>
          </p:cNvPr>
          <p:cNvSpPr txBox="1"/>
          <p:nvPr/>
        </p:nvSpPr>
        <p:spPr>
          <a:xfrm>
            <a:off x="3641577" y="1341200"/>
            <a:ext cx="8074960" cy="3693319"/>
          </a:xfrm>
          <a:prstGeom prst="rect">
            <a:avLst/>
          </a:prstGeom>
          <a:noFill/>
        </p:spPr>
        <p:txBody>
          <a:bodyPr wrap="square">
            <a:spAutoFit/>
          </a:bodyPr>
          <a:lstStyle/>
          <a:p>
            <a:r>
              <a:rPr lang="hr-HR" b="1" dirty="0"/>
              <a:t>Osiguranik smanjene radne sposobnosti:</a:t>
            </a:r>
          </a:p>
          <a:p>
            <a:endParaRPr lang="hr-HR" dirty="0"/>
          </a:p>
          <a:p>
            <a:pPr marL="285750" indent="-285750">
              <a:buFont typeface="Wingdings" panose="05000000000000000000" pitchFamily="2" charset="2"/>
              <a:buChar char="§"/>
            </a:pPr>
            <a:r>
              <a:rPr lang="hr-HR" dirty="0"/>
              <a:t>osiguranici do 55. godine života kod kojih postoji smanjena radna sposobnost, ali se ona može otkloniti profesionalnom rehabilitacijom s obzirom na zdravstveno stanje, životnu dob, naobrazbu i osposobiti za rad s punim radnim vremenom na drugim poslovima</a:t>
            </a:r>
          </a:p>
          <a:p>
            <a:endParaRPr lang="hr-HR" dirty="0"/>
          </a:p>
          <a:p>
            <a:pPr marL="285750" indent="-285750">
              <a:buFont typeface="Wingdings" panose="05000000000000000000" pitchFamily="2" charset="2"/>
              <a:buChar char="§"/>
            </a:pPr>
            <a:r>
              <a:rPr lang="hr-HR" dirty="0"/>
              <a:t>Ako je smanjenje radne sposobnosti uz preostalu radnu sposobnost nastalo zbog:</a:t>
            </a:r>
          </a:p>
          <a:p>
            <a:r>
              <a:rPr lang="hr-HR" dirty="0"/>
              <a:t>A) ozljede izvan rada ili bolesti- osiguranik ima pravo na profesionalnu rehabilitaciju ako ispunjava uvjete mirovinskog staža za stjecanje prava na invalidsku mirovinu</a:t>
            </a:r>
          </a:p>
          <a:p>
            <a:r>
              <a:rPr lang="hr-HR" dirty="0"/>
              <a:t>B) zbog ozljede na radu ili profesionalne bolesti-osiguranik ima pravo na profesionalnu rehabilitaciju bez obzira na dužinu mirovinskog staža</a:t>
            </a:r>
          </a:p>
        </p:txBody>
      </p:sp>
      <p:sp>
        <p:nvSpPr>
          <p:cNvPr id="6" name="TekstniOkvir 5">
            <a:extLst>
              <a:ext uri="{FF2B5EF4-FFF2-40B4-BE49-F238E27FC236}">
                <a16:creationId xmlns:a16="http://schemas.microsoft.com/office/drawing/2014/main" id="{D207DA68-5CAF-49DB-8EB3-8F9C6CA9BDD2}"/>
              </a:ext>
            </a:extLst>
          </p:cNvPr>
          <p:cNvSpPr txBox="1"/>
          <p:nvPr/>
        </p:nvSpPr>
        <p:spPr>
          <a:xfrm>
            <a:off x="260920" y="4339206"/>
            <a:ext cx="6128084"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45</a:t>
            </a:r>
            <a:r>
              <a:rPr lang="hr-HR" sz="1800" dirty="0">
                <a:solidFill>
                  <a:schemeClr val="bg1"/>
                </a:solidFill>
              </a:rPr>
              <a:t>. st. 2. ZOMO</a:t>
            </a:r>
          </a:p>
        </p:txBody>
      </p:sp>
    </p:spTree>
    <p:extLst>
      <p:ext uri="{BB962C8B-B14F-4D97-AF65-F5344CB8AC3E}">
        <p14:creationId xmlns:p14="http://schemas.microsoft.com/office/powerpoint/2010/main" val="613765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6AD269-2F0D-488F-BBB8-F67AB8FE5C57}"/>
              </a:ext>
            </a:extLst>
          </p:cNvPr>
          <p:cNvSpPr>
            <a:spLocks noGrp="1"/>
          </p:cNvSpPr>
          <p:nvPr>
            <p:ph type="title"/>
          </p:nvPr>
        </p:nvSpPr>
        <p:spPr>
          <a:xfrm>
            <a:off x="208096" y="1128406"/>
            <a:ext cx="3368823" cy="4601183"/>
          </a:xfrm>
        </p:spPr>
        <p:txBody>
          <a:bodyPr>
            <a:normAutofit/>
          </a:bodyPr>
          <a:lstStyle/>
          <a:p>
            <a:r>
              <a:rPr lang="hr-HR" b="1" dirty="0">
                <a:latin typeface="Corbel" panose="020B0503020204020204"/>
              </a:rPr>
              <a:t>NAKNADA ZBOG TJELESNOG OŠTEĆENJA</a:t>
            </a:r>
            <a:endParaRPr lang="hr-HR" dirty="0"/>
          </a:p>
        </p:txBody>
      </p:sp>
      <p:sp>
        <p:nvSpPr>
          <p:cNvPr id="6" name="TekstniOkvir 5">
            <a:extLst>
              <a:ext uri="{FF2B5EF4-FFF2-40B4-BE49-F238E27FC236}">
                <a16:creationId xmlns:a16="http://schemas.microsoft.com/office/drawing/2014/main" id="{9E5CBF42-C39D-4979-8600-08A956A3A7E6}"/>
              </a:ext>
            </a:extLst>
          </p:cNvPr>
          <p:cNvSpPr txBox="1"/>
          <p:nvPr/>
        </p:nvSpPr>
        <p:spPr>
          <a:xfrm>
            <a:off x="3513223" y="2136337"/>
            <a:ext cx="8053136" cy="2585323"/>
          </a:xfrm>
          <a:prstGeom prst="rect">
            <a:avLst/>
          </a:prstGeom>
          <a:noFill/>
        </p:spPr>
        <p:txBody>
          <a:bodyPr wrap="square">
            <a:spAutoFit/>
          </a:bodyPr>
          <a:lstStyle/>
          <a:p>
            <a:pPr marL="342900" indent="-342900">
              <a:buFont typeface="Wingdings" panose="05000000000000000000" pitchFamily="2" charset="2"/>
              <a:buChar char="§"/>
            </a:pPr>
            <a:r>
              <a:rPr lang="hr-HR" b="1" dirty="0"/>
              <a:t>Naknada zbog tjelesnog oštećenja </a:t>
            </a:r>
            <a:r>
              <a:rPr lang="hr-HR" dirty="0"/>
              <a:t>je novčano primanje iz mirovinskog osiguranja zbog tjelesnog oštećenja nastalog kao posljedica ozljede na radu ili profesionalne bolesti</a:t>
            </a:r>
          </a:p>
          <a:p>
            <a:endParaRPr lang="hr-HR" dirty="0"/>
          </a:p>
          <a:p>
            <a:pPr marL="285750" indent="-285750">
              <a:buFont typeface="Wingdings" panose="05000000000000000000" pitchFamily="2" charset="2"/>
              <a:buChar char="§"/>
            </a:pPr>
            <a:r>
              <a:rPr lang="hr-HR" b="1" dirty="0"/>
              <a:t>Tjelesno oštećenje postoji </a:t>
            </a:r>
            <a:r>
              <a:rPr lang="hr-HR" dirty="0"/>
              <a:t>kada kod osiguranika nastane gubitak, značajnije oštećenje ili znatnija onesposobljenost pojedinog organa ili dijelova tijela što otežava normalnu aktivnost organizma i zahtijeva veće napore u obavljanju životnih potreba, bez obzira na to uzrokuje li ono ili ne uzrokuje smanjenje ili gubitak radne sposobnosti osiguranika</a:t>
            </a:r>
          </a:p>
        </p:txBody>
      </p:sp>
      <p:sp>
        <p:nvSpPr>
          <p:cNvPr id="7" name="TekstniOkvir 6">
            <a:extLst>
              <a:ext uri="{FF2B5EF4-FFF2-40B4-BE49-F238E27FC236}">
                <a16:creationId xmlns:a16="http://schemas.microsoft.com/office/drawing/2014/main" id="{019FBC5B-ECC7-4F59-83D3-4BB66B7A592F}"/>
              </a:ext>
            </a:extLst>
          </p:cNvPr>
          <p:cNvSpPr txBox="1"/>
          <p:nvPr/>
        </p:nvSpPr>
        <p:spPr>
          <a:xfrm>
            <a:off x="548755" y="5650983"/>
            <a:ext cx="3198492" cy="307777"/>
          </a:xfrm>
          <a:prstGeom prst="rect">
            <a:avLst/>
          </a:prstGeom>
          <a:noFill/>
        </p:spPr>
        <p:txBody>
          <a:bodyPr wrap="square" rtlCol="0">
            <a:spAutoFit/>
          </a:bodyPr>
          <a:lstStyle/>
          <a:p>
            <a:r>
              <a:rPr lang="hr-HR" sz="1400" dirty="0">
                <a:solidFill>
                  <a:schemeClr val="bg1"/>
                </a:solidFill>
              </a:rPr>
              <a:t>Matija </a:t>
            </a:r>
            <a:r>
              <a:rPr lang="hr-HR" sz="1400" dirty="0" err="1">
                <a:solidFill>
                  <a:schemeClr val="bg1"/>
                </a:solidFill>
              </a:rPr>
              <a:t>Roginić</a:t>
            </a:r>
            <a:r>
              <a:rPr lang="hr-HR" sz="1400" dirty="0">
                <a:solidFill>
                  <a:schemeClr val="bg1"/>
                </a:solidFill>
              </a:rPr>
              <a:t> i Lucija </a:t>
            </a:r>
            <a:r>
              <a:rPr lang="hr-HR" sz="1400" dirty="0" err="1">
                <a:solidFill>
                  <a:schemeClr val="bg1"/>
                </a:solidFill>
              </a:rPr>
              <a:t>Papeša</a:t>
            </a:r>
            <a:endParaRPr lang="hr-HR" sz="1400" dirty="0">
              <a:solidFill>
                <a:schemeClr val="bg1"/>
              </a:solidFill>
            </a:endParaRPr>
          </a:p>
        </p:txBody>
      </p:sp>
      <p:sp>
        <p:nvSpPr>
          <p:cNvPr id="9" name="TekstniOkvir 8">
            <a:extLst>
              <a:ext uri="{FF2B5EF4-FFF2-40B4-BE49-F238E27FC236}">
                <a16:creationId xmlns:a16="http://schemas.microsoft.com/office/drawing/2014/main" id="{E4D761B4-AF67-4096-B7FC-5630DE7F28CC}"/>
              </a:ext>
            </a:extLst>
          </p:cNvPr>
          <p:cNvSpPr txBox="1"/>
          <p:nvPr/>
        </p:nvSpPr>
        <p:spPr>
          <a:xfrm>
            <a:off x="352926" y="4721660"/>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8</a:t>
            </a:r>
            <a:r>
              <a:rPr lang="hr-HR" sz="1800" dirty="0">
                <a:solidFill>
                  <a:schemeClr val="bg1"/>
                </a:solidFill>
              </a:rPr>
              <a:t>. i 61. ZOMO</a:t>
            </a:r>
          </a:p>
        </p:txBody>
      </p:sp>
    </p:spTree>
    <p:extLst>
      <p:ext uri="{BB962C8B-B14F-4D97-AF65-F5344CB8AC3E}">
        <p14:creationId xmlns:p14="http://schemas.microsoft.com/office/powerpoint/2010/main" val="148492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3F275D5-B472-4514-97A5-39E547A7F7A8}"/>
              </a:ext>
            </a:extLst>
          </p:cNvPr>
          <p:cNvSpPr>
            <a:spLocks noGrp="1"/>
          </p:cNvSpPr>
          <p:nvPr>
            <p:ph type="title"/>
          </p:nvPr>
        </p:nvSpPr>
        <p:spPr>
          <a:xfrm>
            <a:off x="279814" y="1123836"/>
            <a:ext cx="2830940" cy="4601183"/>
          </a:xfrm>
        </p:spPr>
        <p:txBody>
          <a:bodyPr/>
          <a:lstStyle/>
          <a:p>
            <a:r>
              <a:rPr lang="hr-HR" sz="3600" b="1" dirty="0">
                <a:latin typeface="Corbel" panose="020B0503020204020204"/>
              </a:rPr>
              <a:t>NAKNADA ZBOG TJELESNOG OŠTEĆENJA</a:t>
            </a:r>
            <a:endParaRPr lang="hr-HR" dirty="0"/>
          </a:p>
        </p:txBody>
      </p:sp>
      <p:sp>
        <p:nvSpPr>
          <p:cNvPr id="4" name="TekstniOkvir 3">
            <a:extLst>
              <a:ext uri="{FF2B5EF4-FFF2-40B4-BE49-F238E27FC236}">
                <a16:creationId xmlns:a16="http://schemas.microsoft.com/office/drawing/2014/main" id="{3C46A3B4-8CE2-420A-BBD7-00C0548C4448}"/>
              </a:ext>
            </a:extLst>
          </p:cNvPr>
          <p:cNvSpPr txBox="1"/>
          <p:nvPr/>
        </p:nvSpPr>
        <p:spPr>
          <a:xfrm>
            <a:off x="3641558" y="2270266"/>
            <a:ext cx="7988968" cy="2308324"/>
          </a:xfrm>
          <a:prstGeom prst="rect">
            <a:avLst/>
          </a:prstGeom>
          <a:noFill/>
        </p:spPr>
        <p:txBody>
          <a:bodyPr wrap="square">
            <a:spAutoFit/>
          </a:bodyPr>
          <a:lstStyle/>
          <a:p>
            <a:pPr marL="285750" indent="-285750">
              <a:buFont typeface="Wingdings" panose="05000000000000000000" pitchFamily="2" charset="2"/>
              <a:buChar char="§"/>
            </a:pPr>
            <a:r>
              <a:rPr lang="hr-HR" b="1" dirty="0"/>
              <a:t>Pravo na naknadu zbog tjelesnog oštećenja stječe </a:t>
            </a:r>
            <a:r>
              <a:rPr lang="hr-HR" dirty="0"/>
              <a:t>osiguranik kod kojega tjelesno oštećenje od najmanje 30% nastane kao posljedica ozljede na radu ili profesionalne bolesti</a:t>
            </a:r>
          </a:p>
          <a:p>
            <a:endParaRPr lang="hr-HR" dirty="0"/>
          </a:p>
          <a:p>
            <a:pPr marL="285750" indent="-285750">
              <a:buFont typeface="Wingdings" panose="05000000000000000000" pitchFamily="2" charset="2"/>
              <a:buChar char="§"/>
            </a:pPr>
            <a:r>
              <a:rPr lang="hr-HR" b="1" dirty="0"/>
              <a:t>Vrsta tjelesnih oštećenja i postoci</a:t>
            </a:r>
            <a:r>
              <a:rPr lang="hr-HR" dirty="0"/>
              <a:t> tih oštećenja, na temelju kojih se stječe pravo na naknadu zbog tjelesnog oštećenja, utvrđeni </a:t>
            </a:r>
            <a:r>
              <a:rPr lang="hr-HR" u="sng" dirty="0"/>
              <a:t>su Uredbom o metodologijama vještačenja</a:t>
            </a:r>
            <a:r>
              <a:rPr lang="hr-HR" dirty="0"/>
              <a:t>, kojom je propisan postupak i način vještačenja te Lista oštećenja organizma</a:t>
            </a:r>
          </a:p>
        </p:txBody>
      </p:sp>
      <p:sp>
        <p:nvSpPr>
          <p:cNvPr id="6" name="TekstniOkvir 5">
            <a:extLst>
              <a:ext uri="{FF2B5EF4-FFF2-40B4-BE49-F238E27FC236}">
                <a16:creationId xmlns:a16="http://schemas.microsoft.com/office/drawing/2014/main" id="{C3AE9BEE-4AC0-45E2-8241-7E19E4B93E56}"/>
              </a:ext>
            </a:extLst>
          </p:cNvPr>
          <p:cNvSpPr txBox="1"/>
          <p:nvPr/>
        </p:nvSpPr>
        <p:spPr>
          <a:xfrm>
            <a:off x="328156" y="4772344"/>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61</a:t>
            </a:r>
            <a:r>
              <a:rPr lang="hr-HR" sz="1800" dirty="0">
                <a:solidFill>
                  <a:schemeClr val="bg1"/>
                </a:solidFill>
              </a:rPr>
              <a:t>. ZOMO</a:t>
            </a:r>
          </a:p>
        </p:txBody>
      </p:sp>
    </p:spTree>
    <p:extLst>
      <p:ext uri="{BB962C8B-B14F-4D97-AF65-F5344CB8AC3E}">
        <p14:creationId xmlns:p14="http://schemas.microsoft.com/office/powerpoint/2010/main" val="1971481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86C097-8BDA-4925-B533-DA08DA5532A6}"/>
              </a:ext>
            </a:extLst>
          </p:cNvPr>
          <p:cNvSpPr>
            <a:spLocks noGrp="1"/>
          </p:cNvSpPr>
          <p:nvPr>
            <p:ph type="title"/>
          </p:nvPr>
        </p:nvSpPr>
        <p:spPr/>
        <p:txBody>
          <a:bodyPr/>
          <a:lstStyle/>
          <a:p>
            <a:r>
              <a:rPr lang="hr-HR" sz="3600" b="1" dirty="0">
                <a:latin typeface="Corbel" panose="020B0503020204020204"/>
              </a:rPr>
              <a:t>NAKNADA ZBOG TJELESNOG OŠTEĆENJA</a:t>
            </a:r>
            <a:endParaRPr lang="hr-HR" dirty="0"/>
          </a:p>
        </p:txBody>
      </p:sp>
      <p:sp>
        <p:nvSpPr>
          <p:cNvPr id="4" name="TekstniOkvir 3">
            <a:extLst>
              <a:ext uri="{FF2B5EF4-FFF2-40B4-BE49-F238E27FC236}">
                <a16:creationId xmlns:a16="http://schemas.microsoft.com/office/drawing/2014/main" id="{D1BD98BE-104F-46AF-972E-C23A3C029BE1}"/>
              </a:ext>
            </a:extLst>
          </p:cNvPr>
          <p:cNvSpPr txBox="1"/>
          <p:nvPr/>
        </p:nvSpPr>
        <p:spPr>
          <a:xfrm>
            <a:off x="3497179" y="2547265"/>
            <a:ext cx="8566484" cy="1754326"/>
          </a:xfrm>
          <a:prstGeom prst="rect">
            <a:avLst/>
          </a:prstGeom>
          <a:noFill/>
        </p:spPr>
        <p:txBody>
          <a:bodyPr wrap="square">
            <a:spAutoFit/>
          </a:bodyPr>
          <a:lstStyle/>
          <a:p>
            <a:pPr marL="285750" indent="-285750">
              <a:buFont typeface="Wingdings" panose="05000000000000000000" pitchFamily="2" charset="2"/>
              <a:buChar char="§"/>
            </a:pPr>
            <a:r>
              <a:rPr lang="hr-HR" dirty="0"/>
              <a:t>Ako osiguranik za isti slučaj tjelesnog oštećenja stekne pravo na naknadu prema ovome Zakonu i pravo na naknadu prema drugim propisima, </a:t>
            </a:r>
            <a:r>
              <a:rPr lang="hr-HR" u="sng" dirty="0"/>
              <a:t>može koristiti samo jedno od tih prava, prema vlastitom izboru</a:t>
            </a:r>
            <a:endParaRPr lang="hr-HR" dirty="0"/>
          </a:p>
          <a:p>
            <a:endParaRPr lang="hr-HR" dirty="0"/>
          </a:p>
          <a:p>
            <a:pPr marL="285750" indent="-285750">
              <a:buFont typeface="Wingdings" panose="05000000000000000000" pitchFamily="2" charset="2"/>
              <a:buChar char="§"/>
            </a:pPr>
            <a:r>
              <a:rPr lang="hr-HR" b="1" dirty="0"/>
              <a:t>Osnovica</a:t>
            </a:r>
            <a:r>
              <a:rPr lang="hr-HR" dirty="0"/>
              <a:t> za određivanje naknade zbog tjelesnog oštećenja iznosi </a:t>
            </a:r>
            <a:r>
              <a:rPr lang="hr-HR" b="1" dirty="0"/>
              <a:t>311, 07 €</a:t>
            </a:r>
            <a:r>
              <a:rPr lang="hr-HR" dirty="0"/>
              <a:t> (od 1. siječnja 2025.)</a:t>
            </a:r>
          </a:p>
        </p:txBody>
      </p:sp>
      <p:sp>
        <p:nvSpPr>
          <p:cNvPr id="6" name="TekstniOkvir 5">
            <a:extLst>
              <a:ext uri="{FF2B5EF4-FFF2-40B4-BE49-F238E27FC236}">
                <a16:creationId xmlns:a16="http://schemas.microsoft.com/office/drawing/2014/main" id="{573394DA-6A03-4C8B-A7EF-EED7BC94E816}"/>
              </a:ext>
            </a:extLst>
          </p:cNvPr>
          <p:cNvSpPr txBox="1"/>
          <p:nvPr/>
        </p:nvSpPr>
        <p:spPr>
          <a:xfrm>
            <a:off x="300790" y="4868597"/>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62</a:t>
            </a:r>
            <a:r>
              <a:rPr lang="hr-HR" sz="1800" dirty="0">
                <a:solidFill>
                  <a:schemeClr val="bg1"/>
                </a:solidFill>
              </a:rPr>
              <a:t>. ZOMO</a:t>
            </a:r>
          </a:p>
        </p:txBody>
      </p:sp>
    </p:spTree>
    <p:extLst>
      <p:ext uri="{BB962C8B-B14F-4D97-AF65-F5344CB8AC3E}">
        <p14:creationId xmlns:p14="http://schemas.microsoft.com/office/powerpoint/2010/main" val="3239050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69849F-07CA-4DFE-BCC5-0AF151A04C42}"/>
              </a:ext>
            </a:extLst>
          </p:cNvPr>
          <p:cNvSpPr>
            <a:spLocks noGrp="1"/>
          </p:cNvSpPr>
          <p:nvPr>
            <p:ph type="title"/>
          </p:nvPr>
        </p:nvSpPr>
        <p:spPr/>
        <p:txBody>
          <a:bodyPr/>
          <a:lstStyle/>
          <a:p>
            <a:r>
              <a:rPr lang="hr-HR" sz="3600" b="1" dirty="0">
                <a:latin typeface="Corbel" panose="020B0503020204020204"/>
              </a:rPr>
              <a:t>NAKNADA ZBOG TJELESNOG OŠTEĆENJA</a:t>
            </a:r>
            <a:endParaRPr lang="hr-HR" dirty="0"/>
          </a:p>
        </p:txBody>
      </p:sp>
      <p:pic>
        <p:nvPicPr>
          <p:cNvPr id="3" name="Slika 2">
            <a:extLst>
              <a:ext uri="{FF2B5EF4-FFF2-40B4-BE49-F238E27FC236}">
                <a16:creationId xmlns:a16="http://schemas.microsoft.com/office/drawing/2014/main" id="{D6EDB1A6-140E-4501-878E-489A0B8FAD2E}"/>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
                    </a14:imgEffect>
                    <a14:imgEffect>
                      <a14:colorTemperature colorTemp="3959"/>
                    </a14:imgEffect>
                    <a14:imgEffect>
                      <a14:saturation sat="213000"/>
                    </a14:imgEffect>
                    <a14:imgEffect>
                      <a14:brightnessContrast bright="-26000" contrast="-38000"/>
                    </a14:imgEffect>
                  </a14:imgLayer>
                </a14:imgProps>
              </a:ext>
            </a:extLst>
          </a:blip>
          <a:stretch>
            <a:fillRect/>
          </a:stretch>
        </p:blipFill>
        <p:spPr>
          <a:xfrm>
            <a:off x="3914273" y="2066904"/>
            <a:ext cx="7080517" cy="3906879"/>
          </a:xfrm>
          <a:prstGeom prst="rect">
            <a:avLst/>
          </a:prstGeom>
        </p:spPr>
      </p:pic>
      <p:sp>
        <p:nvSpPr>
          <p:cNvPr id="5" name="TekstniOkvir 4">
            <a:extLst>
              <a:ext uri="{FF2B5EF4-FFF2-40B4-BE49-F238E27FC236}">
                <a16:creationId xmlns:a16="http://schemas.microsoft.com/office/drawing/2014/main" id="{98437A11-C7DA-4453-9922-A621987A1991}"/>
              </a:ext>
            </a:extLst>
          </p:cNvPr>
          <p:cNvSpPr txBox="1"/>
          <p:nvPr/>
        </p:nvSpPr>
        <p:spPr>
          <a:xfrm>
            <a:off x="3593431" y="884217"/>
            <a:ext cx="6096000" cy="923330"/>
          </a:xfrm>
          <a:prstGeom prst="rect">
            <a:avLst/>
          </a:prstGeom>
          <a:noFill/>
        </p:spPr>
        <p:txBody>
          <a:bodyPr wrap="square">
            <a:spAutoFit/>
          </a:bodyPr>
          <a:lstStyle/>
          <a:p>
            <a:pPr marL="285750" indent="-285750">
              <a:buFont typeface="Wingdings" panose="05000000000000000000" pitchFamily="2" charset="2"/>
              <a:buChar char="§"/>
            </a:pPr>
            <a:r>
              <a:rPr lang="hr-HR" dirty="0"/>
              <a:t>Naknada zbog tjelesnog oštećenja određuje se ovisno o </a:t>
            </a:r>
            <a:r>
              <a:rPr lang="hr-HR" b="1" dirty="0"/>
              <a:t>postotku tjelesnog oštećenja</a:t>
            </a:r>
            <a:r>
              <a:rPr lang="hr-HR" dirty="0"/>
              <a:t>, u odgovarajućem postotku od osnovice (311,07€) i iznosi:</a:t>
            </a:r>
          </a:p>
        </p:txBody>
      </p:sp>
      <p:sp>
        <p:nvSpPr>
          <p:cNvPr id="7" name="TekstniOkvir 6">
            <a:extLst>
              <a:ext uri="{FF2B5EF4-FFF2-40B4-BE49-F238E27FC236}">
                <a16:creationId xmlns:a16="http://schemas.microsoft.com/office/drawing/2014/main" id="{661D3E9E-3933-45F7-AD01-C0F6408CFB44}"/>
              </a:ext>
            </a:extLst>
          </p:cNvPr>
          <p:cNvSpPr txBox="1"/>
          <p:nvPr/>
        </p:nvSpPr>
        <p:spPr>
          <a:xfrm>
            <a:off x="348916" y="4681122"/>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63</a:t>
            </a:r>
            <a:r>
              <a:rPr lang="hr-HR" sz="1800" dirty="0">
                <a:solidFill>
                  <a:schemeClr val="bg1"/>
                </a:solidFill>
              </a:rPr>
              <a:t>. ZOMO</a:t>
            </a:r>
          </a:p>
        </p:txBody>
      </p:sp>
    </p:spTree>
    <p:extLst>
      <p:ext uri="{BB962C8B-B14F-4D97-AF65-F5344CB8AC3E}">
        <p14:creationId xmlns:p14="http://schemas.microsoft.com/office/powerpoint/2010/main" val="1829366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566219B-4AA8-4658-95DB-2B1D344A4721}"/>
              </a:ext>
            </a:extLst>
          </p:cNvPr>
          <p:cNvSpPr>
            <a:spLocks noGrp="1"/>
          </p:cNvSpPr>
          <p:nvPr>
            <p:ph type="title"/>
          </p:nvPr>
        </p:nvSpPr>
        <p:spPr/>
        <p:txBody>
          <a:bodyPr/>
          <a:lstStyle/>
          <a:p>
            <a:r>
              <a:rPr lang="hr-HR" sz="3600" b="1" dirty="0">
                <a:latin typeface="Corbel" panose="020B0503020204020204"/>
              </a:rPr>
              <a:t>NAKNADA ZBOG TJELESNOG OŠTEĆENJA</a:t>
            </a:r>
            <a:endParaRPr lang="hr-HR" dirty="0"/>
          </a:p>
        </p:txBody>
      </p:sp>
      <p:sp>
        <p:nvSpPr>
          <p:cNvPr id="6" name="TekstniOkvir 5">
            <a:extLst>
              <a:ext uri="{FF2B5EF4-FFF2-40B4-BE49-F238E27FC236}">
                <a16:creationId xmlns:a16="http://schemas.microsoft.com/office/drawing/2014/main" id="{101A7C2C-8105-44A3-95EB-3B8651144DD1}"/>
              </a:ext>
            </a:extLst>
          </p:cNvPr>
          <p:cNvSpPr txBox="1"/>
          <p:nvPr/>
        </p:nvSpPr>
        <p:spPr>
          <a:xfrm>
            <a:off x="3657600" y="2270266"/>
            <a:ext cx="7892716" cy="2308324"/>
          </a:xfrm>
          <a:prstGeom prst="rect">
            <a:avLst/>
          </a:prstGeom>
          <a:noFill/>
        </p:spPr>
        <p:txBody>
          <a:bodyPr wrap="square">
            <a:spAutoFit/>
          </a:bodyPr>
          <a:lstStyle/>
          <a:p>
            <a:r>
              <a:rPr lang="hr-HR" b="1" dirty="0"/>
              <a:t>Rok podnošenja zahtjeva za ostvarivanje prava:</a:t>
            </a:r>
          </a:p>
          <a:p>
            <a:pPr marL="285750" indent="-285750">
              <a:buFont typeface="Wingdings" panose="05000000000000000000" pitchFamily="2" charset="2"/>
              <a:buChar char="§"/>
            </a:pPr>
            <a:r>
              <a:rPr lang="hr-HR" dirty="0"/>
              <a:t>Osiguranik ima pravo na naknadu od dana nastanka tjelesnog oštećenja ako je zahtjev za ostvarivanje prava podnesen u roku od šest mjeseci od dana nastanka tjelesnog oštećenja</a:t>
            </a:r>
          </a:p>
          <a:p>
            <a:endParaRPr lang="hr-HR" dirty="0"/>
          </a:p>
          <a:p>
            <a:pPr marL="285750" indent="-285750">
              <a:buFont typeface="Wingdings" panose="05000000000000000000" pitchFamily="2" charset="2"/>
              <a:buChar char="§"/>
            </a:pPr>
            <a:r>
              <a:rPr lang="hr-HR" dirty="0"/>
              <a:t>Ako je zahtjev podnesen nakon isteka navedenog roka, osiguranik ima pravo na naknadu od prvoga dana idućega mjeseca nakon podnošenja zahtjeva i za šest mjeseci unatrag</a:t>
            </a:r>
          </a:p>
        </p:txBody>
      </p:sp>
    </p:spTree>
    <p:extLst>
      <p:ext uri="{BB962C8B-B14F-4D97-AF65-F5344CB8AC3E}">
        <p14:creationId xmlns:p14="http://schemas.microsoft.com/office/powerpoint/2010/main" val="2821590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7C1136-196A-4938-A2F0-DC9E55BD1364}"/>
              </a:ext>
            </a:extLst>
          </p:cNvPr>
          <p:cNvSpPr>
            <a:spLocks noGrp="1"/>
          </p:cNvSpPr>
          <p:nvPr>
            <p:ph type="title"/>
          </p:nvPr>
        </p:nvSpPr>
        <p:spPr/>
        <p:txBody>
          <a:bodyPr/>
          <a:lstStyle/>
          <a:p>
            <a:r>
              <a:rPr lang="hr-HR" sz="3600" b="1" dirty="0">
                <a:latin typeface="Corbel" panose="020B0503020204020204"/>
              </a:rPr>
              <a:t>NAKNADA ZBOG TJELESNOG OŠTEĆENJA</a:t>
            </a:r>
            <a:endParaRPr lang="hr-HR" dirty="0"/>
          </a:p>
        </p:txBody>
      </p:sp>
      <p:sp>
        <p:nvSpPr>
          <p:cNvPr id="6" name="TekstniOkvir 5">
            <a:extLst>
              <a:ext uri="{FF2B5EF4-FFF2-40B4-BE49-F238E27FC236}">
                <a16:creationId xmlns:a16="http://schemas.microsoft.com/office/drawing/2014/main" id="{9A74188D-3415-492E-850C-4A2F9702C04E}"/>
              </a:ext>
            </a:extLst>
          </p:cNvPr>
          <p:cNvSpPr txBox="1"/>
          <p:nvPr/>
        </p:nvSpPr>
        <p:spPr>
          <a:xfrm>
            <a:off x="3549062" y="1997839"/>
            <a:ext cx="8081466" cy="2862322"/>
          </a:xfrm>
          <a:prstGeom prst="rect">
            <a:avLst/>
          </a:prstGeom>
          <a:noFill/>
        </p:spPr>
        <p:txBody>
          <a:bodyPr wrap="square">
            <a:spAutoFit/>
          </a:bodyPr>
          <a:lstStyle/>
          <a:p>
            <a:pPr marL="285750" indent="-285750">
              <a:buFont typeface="Wingdings" panose="05000000000000000000" pitchFamily="2" charset="2"/>
              <a:buChar char="§"/>
            </a:pPr>
            <a:r>
              <a:rPr lang="hr-HR" dirty="0"/>
              <a:t>Postupak se pokreće podnošenjem zahtjeva područnoj službi/uredu/ispostavi Hrvatskog zavoda za mirovinsko osiguranje prema mjestu prebivališta, odnosno boravišta osobe koja podnosi zahtjev</a:t>
            </a:r>
          </a:p>
          <a:p>
            <a:pPr marL="285750" indent="-285750">
              <a:buFont typeface="Wingdings" panose="05000000000000000000" pitchFamily="2" charset="2"/>
              <a:buChar char="§"/>
            </a:pPr>
            <a:r>
              <a:rPr lang="hr-HR" dirty="0"/>
              <a:t>Uz zahtjev je potrebno predati prijavu o ozljedi na radu, ukoliko je tjelesno oštećenje nastalo uslijed ozljede na radu, odnosno rješenje o utvrđenoj profesionalnoj bolesti te medicinsku dokumentaciju (najnoviji nalazi), ako se radi o tjelesnom oštećenju nastalom van rada</a:t>
            </a:r>
          </a:p>
          <a:p>
            <a:pPr marL="285750" indent="-285750">
              <a:buFont typeface="Wingdings" panose="05000000000000000000" pitchFamily="2" charset="2"/>
              <a:buChar char="§"/>
            </a:pPr>
            <a:r>
              <a:rPr lang="hr-HR" dirty="0"/>
              <a:t>Postojanje tjelesnog oštećenja utvrđuje se na osnovi nalaza i mišljenja vijeća vještaka Zavoda za vještačenje, profesionalnu rehabilitaciju i zapošljavanje invalida (ZOSI)</a:t>
            </a:r>
          </a:p>
        </p:txBody>
      </p:sp>
    </p:spTree>
    <p:extLst>
      <p:ext uri="{BB962C8B-B14F-4D97-AF65-F5344CB8AC3E}">
        <p14:creationId xmlns:p14="http://schemas.microsoft.com/office/powerpoint/2010/main" val="23061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FA4FD3-61D6-460B-A373-357970E526D7}"/>
              </a:ext>
            </a:extLst>
          </p:cNvPr>
          <p:cNvSpPr>
            <a:spLocks noGrp="1"/>
          </p:cNvSpPr>
          <p:nvPr>
            <p:ph type="title"/>
          </p:nvPr>
        </p:nvSpPr>
        <p:spPr>
          <a:xfrm>
            <a:off x="100518" y="1128408"/>
            <a:ext cx="3458469" cy="4601183"/>
          </a:xfrm>
        </p:spPr>
        <p:txBody>
          <a:bodyPr/>
          <a:lstStyle/>
          <a:p>
            <a:r>
              <a:rPr lang="hr-HR" b="1" dirty="0"/>
              <a:t>HODOGRAM OSTVARIVANJA PRAVA PRED HZMO</a:t>
            </a:r>
          </a:p>
        </p:txBody>
      </p:sp>
      <p:sp>
        <p:nvSpPr>
          <p:cNvPr id="4" name="TekstniOkvir 3">
            <a:extLst>
              <a:ext uri="{FF2B5EF4-FFF2-40B4-BE49-F238E27FC236}">
                <a16:creationId xmlns:a16="http://schemas.microsoft.com/office/drawing/2014/main" id="{7D7821E3-048A-44E5-84B3-95B9418DABDC}"/>
              </a:ext>
            </a:extLst>
          </p:cNvPr>
          <p:cNvSpPr txBox="1"/>
          <p:nvPr/>
        </p:nvSpPr>
        <p:spPr>
          <a:xfrm>
            <a:off x="3771901" y="2413336"/>
            <a:ext cx="7326406" cy="1754326"/>
          </a:xfrm>
          <a:prstGeom prst="rect">
            <a:avLst/>
          </a:prstGeom>
          <a:noFill/>
        </p:spPr>
        <p:txBody>
          <a:bodyPr wrap="square">
            <a:spAutoFit/>
          </a:bodyPr>
          <a:lstStyle/>
          <a:p>
            <a:r>
              <a:rPr lang="hr-HR" b="1" dirty="0"/>
              <a:t>PROFESIONALNA REHABILITACIJA:</a:t>
            </a:r>
          </a:p>
          <a:p>
            <a:endParaRPr lang="hr-HR" dirty="0"/>
          </a:p>
          <a:p>
            <a:pPr marL="285750" indent="-285750">
              <a:buFont typeface="Wingdings" panose="05000000000000000000" pitchFamily="2" charset="2"/>
              <a:buChar char="§"/>
            </a:pPr>
            <a:r>
              <a:rPr lang="hr-HR" dirty="0"/>
              <a:t>Pokretanje na </a:t>
            </a:r>
            <a:r>
              <a:rPr lang="hr-HR" b="1" dirty="0"/>
              <a:t>zahtjev</a:t>
            </a:r>
            <a:r>
              <a:rPr lang="hr-HR" dirty="0"/>
              <a:t> osiguranika i </a:t>
            </a:r>
            <a:r>
              <a:rPr lang="hr-HR" b="1" dirty="0"/>
              <a:t>prijedlog izabranog doktora</a:t>
            </a:r>
            <a:r>
              <a:rPr lang="hr-HR" dirty="0"/>
              <a:t> medicine primarne zdravstvene zaštite nakon završetka liječenja/rehabilitacije</a:t>
            </a:r>
          </a:p>
          <a:p>
            <a:pPr marL="285750" indent="-285750">
              <a:buFont typeface="Wingdings" panose="05000000000000000000" pitchFamily="2" charset="2"/>
              <a:buChar char="§"/>
            </a:pPr>
            <a:r>
              <a:rPr lang="hr-HR" dirty="0"/>
              <a:t>⁠Zahtjev se podnosi </a:t>
            </a:r>
            <a:r>
              <a:rPr lang="hr-HR" b="1" dirty="0"/>
              <a:t>HZMO-u</a:t>
            </a:r>
          </a:p>
        </p:txBody>
      </p:sp>
      <p:sp>
        <p:nvSpPr>
          <p:cNvPr id="7" name="TekstniOkvir 6">
            <a:extLst>
              <a:ext uri="{FF2B5EF4-FFF2-40B4-BE49-F238E27FC236}">
                <a16:creationId xmlns:a16="http://schemas.microsoft.com/office/drawing/2014/main" id="{9D7BDB63-4F31-444F-9E2A-E75E19F28DAF}"/>
              </a:ext>
            </a:extLst>
          </p:cNvPr>
          <p:cNvSpPr txBox="1"/>
          <p:nvPr/>
        </p:nvSpPr>
        <p:spPr>
          <a:xfrm>
            <a:off x="486334" y="5637910"/>
            <a:ext cx="6145306" cy="369332"/>
          </a:xfrm>
          <a:prstGeom prst="rect">
            <a:avLst/>
          </a:prstGeom>
          <a:noFill/>
        </p:spPr>
        <p:txBody>
          <a:bodyPr wrap="square">
            <a:spAutoFit/>
          </a:bodyPr>
          <a:lstStyle/>
          <a:p>
            <a:r>
              <a:rPr lang="hr-HR" dirty="0">
                <a:solidFill>
                  <a:schemeClr val="bg1"/>
                </a:solidFill>
              </a:rPr>
              <a:t>Sara Tonković i Iva </a:t>
            </a:r>
            <a:r>
              <a:rPr lang="hr-HR" dirty="0" err="1">
                <a:solidFill>
                  <a:schemeClr val="bg1"/>
                </a:solidFill>
              </a:rPr>
              <a:t>Zrakić</a:t>
            </a:r>
            <a:endParaRPr lang="hr-HR" sz="1800" dirty="0">
              <a:solidFill>
                <a:schemeClr val="bg1"/>
              </a:solidFill>
            </a:endParaRPr>
          </a:p>
        </p:txBody>
      </p:sp>
    </p:spTree>
    <p:extLst>
      <p:ext uri="{BB962C8B-B14F-4D97-AF65-F5344CB8AC3E}">
        <p14:creationId xmlns:p14="http://schemas.microsoft.com/office/powerpoint/2010/main" val="663171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390931-D87C-44D2-A509-174F5BCCA484}"/>
              </a:ext>
            </a:extLst>
          </p:cNvPr>
          <p:cNvSpPr>
            <a:spLocks noGrp="1"/>
          </p:cNvSpPr>
          <p:nvPr>
            <p:ph type="title"/>
          </p:nvPr>
        </p:nvSpPr>
        <p:spPr/>
        <p:txBody>
          <a:bodyPr/>
          <a:lstStyle/>
          <a:p>
            <a:r>
              <a:rPr lang="hr-HR" b="1" dirty="0"/>
              <a:t>HODOGRAM OSTVARIVANJA PRAVA PRED HZMO</a:t>
            </a:r>
            <a:endParaRPr lang="hr-HR" dirty="0"/>
          </a:p>
        </p:txBody>
      </p:sp>
      <p:sp>
        <p:nvSpPr>
          <p:cNvPr id="4" name="TekstniOkvir 3">
            <a:extLst>
              <a:ext uri="{FF2B5EF4-FFF2-40B4-BE49-F238E27FC236}">
                <a16:creationId xmlns:a16="http://schemas.microsoft.com/office/drawing/2014/main" id="{17B460FC-CB63-4A1F-BC0A-C49B09D72376}"/>
              </a:ext>
            </a:extLst>
          </p:cNvPr>
          <p:cNvSpPr txBox="1"/>
          <p:nvPr/>
        </p:nvSpPr>
        <p:spPr>
          <a:xfrm>
            <a:off x="3830170" y="1993267"/>
            <a:ext cx="7671547" cy="2862322"/>
          </a:xfrm>
          <a:prstGeom prst="rect">
            <a:avLst/>
          </a:prstGeom>
          <a:noFill/>
        </p:spPr>
        <p:txBody>
          <a:bodyPr wrap="square">
            <a:spAutoFit/>
          </a:bodyPr>
          <a:lstStyle/>
          <a:p>
            <a:pPr algn="just"/>
            <a:r>
              <a:rPr lang="sr-Latn-RS" b="1" dirty="0">
                <a:latin typeface="Calibri" panose="020F0502020204030204" pitchFamily="34" charset="0"/>
              </a:rPr>
              <a:t>NAKNADA ZBOG TJELESNOG OŠTEĆENJA:</a:t>
            </a:r>
          </a:p>
          <a:p>
            <a:pPr algn="just"/>
            <a:endParaRPr lang="sr-Latn-RS" sz="1800" dirty="0">
              <a:latin typeface="Calibri" panose="020F0502020204030204" pitchFamily="34" charset="0"/>
            </a:endParaRPr>
          </a:p>
          <a:p>
            <a:pPr marL="342900" indent="-342900" algn="just">
              <a:buAutoNum type="arabicPeriod"/>
            </a:pPr>
            <a:r>
              <a:rPr lang="sr-Latn-RS" sz="1800" dirty="0">
                <a:latin typeface="Calibri" panose="020F0502020204030204" pitchFamily="34" charset="0"/>
              </a:rPr>
              <a:t>Radnik, u slučaju da je </a:t>
            </a:r>
            <a:r>
              <a:rPr lang="sr-Latn-RS" sz="1800" dirty="0" err="1">
                <a:latin typeface="Calibri" panose="020F0502020204030204" pitchFamily="34" charset="0"/>
              </a:rPr>
              <a:t>pretrpio</a:t>
            </a:r>
            <a:r>
              <a:rPr lang="sr-Latn-RS" sz="1800" dirty="0">
                <a:latin typeface="Calibri" panose="020F0502020204030204" pitchFamily="34" charset="0"/>
              </a:rPr>
              <a:t> trajno oštećenje, </a:t>
            </a:r>
            <a:r>
              <a:rPr lang="sr-Latn-RS" sz="1800" b="1" dirty="0">
                <a:latin typeface="Calibri" panose="020F0502020204030204" pitchFamily="34" charset="0"/>
              </a:rPr>
              <a:t>predaje </a:t>
            </a:r>
            <a:r>
              <a:rPr lang="sr-Latn-RS" sz="1800" b="1" dirty="0" err="1">
                <a:latin typeface="Calibri" panose="020F0502020204030204" pitchFamily="34" charset="0"/>
              </a:rPr>
              <a:t>zahtjev</a:t>
            </a:r>
            <a:r>
              <a:rPr lang="sr-Latn-RS" sz="1800" b="1" dirty="0">
                <a:latin typeface="Calibri" panose="020F0502020204030204" pitchFamily="34" charset="0"/>
              </a:rPr>
              <a:t> HZMO-u </a:t>
            </a:r>
            <a:r>
              <a:rPr lang="sr-Latn-RS" sz="1800" dirty="0">
                <a:latin typeface="Calibri" panose="020F0502020204030204" pitchFamily="34" charset="0"/>
              </a:rPr>
              <a:t>(područnoj službi prema </a:t>
            </a:r>
            <a:r>
              <a:rPr lang="sr-Latn-RS" sz="1800" dirty="0" err="1">
                <a:latin typeface="Calibri" panose="020F0502020204030204" pitchFamily="34" charset="0"/>
              </a:rPr>
              <a:t>mjestu</a:t>
            </a:r>
            <a:r>
              <a:rPr lang="sr-Latn-RS" sz="1800" dirty="0">
                <a:latin typeface="Calibri" panose="020F0502020204030204" pitchFamily="34" charset="0"/>
              </a:rPr>
              <a:t> prebivališta) radi pokretanja postupka s naslovom </a:t>
            </a:r>
            <a:r>
              <a:rPr lang="sr-Latn-RS" sz="1800" dirty="0" err="1">
                <a:latin typeface="Calibri" panose="020F0502020204030204" pitchFamily="34" charset="0"/>
              </a:rPr>
              <a:t>tjelesnog</a:t>
            </a:r>
            <a:r>
              <a:rPr lang="sr-Latn-RS" sz="1800" dirty="0">
                <a:latin typeface="Calibri" panose="020F0502020204030204" pitchFamily="34" charset="0"/>
              </a:rPr>
              <a:t> oštećenja - uz </a:t>
            </a:r>
            <a:r>
              <a:rPr lang="sr-Latn-RS" sz="1800" dirty="0" err="1">
                <a:latin typeface="Calibri" panose="020F0502020204030204" pitchFamily="34" charset="0"/>
              </a:rPr>
              <a:t>zahtjev</a:t>
            </a:r>
            <a:r>
              <a:rPr lang="sr-Latn-RS" sz="1800" dirty="0">
                <a:latin typeface="Calibri" panose="020F0502020204030204" pitchFamily="34" charset="0"/>
              </a:rPr>
              <a:t> se podnosi i odgovarajuću medicinsku dokumentaciju</a:t>
            </a:r>
            <a:endParaRPr lang="hr-HR" sz="1800" dirty="0">
              <a:latin typeface="Calibri" panose="020F0502020204030204" pitchFamily="34" charset="0"/>
            </a:endParaRPr>
          </a:p>
          <a:p>
            <a:pPr marL="342900" indent="-342900" algn="just">
              <a:buAutoNum type="arabicPeriod"/>
            </a:pPr>
            <a:r>
              <a:rPr lang="sr-Latn-RS" sz="1800" dirty="0">
                <a:latin typeface="Calibri" panose="020F0502020204030204" pitchFamily="34" charset="0"/>
              </a:rPr>
              <a:t>HZMO dostavlja liječničku dokumentaciju zavodu za </a:t>
            </a:r>
            <a:r>
              <a:rPr lang="sr-Latn-RS" sz="1800" dirty="0" err="1">
                <a:latin typeface="Calibri" panose="020F0502020204030204" pitchFamily="34" charset="0"/>
              </a:rPr>
              <a:t>vještačenje</a:t>
            </a:r>
            <a:endParaRPr lang="hr-HR" sz="1800" dirty="0">
              <a:latin typeface="Calibri" panose="020F0502020204030204" pitchFamily="34" charset="0"/>
            </a:endParaRPr>
          </a:p>
          <a:p>
            <a:pPr marL="342900" indent="-342900" algn="just">
              <a:buAutoNum type="arabicPeriod"/>
            </a:pPr>
            <a:r>
              <a:rPr lang="sr-Latn-RS" sz="1800" dirty="0">
                <a:latin typeface="Calibri" panose="020F0502020204030204" pitchFamily="34" charset="0"/>
              </a:rPr>
              <a:t>Zavod za </a:t>
            </a:r>
            <a:r>
              <a:rPr lang="sr-Latn-RS" sz="1800" dirty="0" err="1">
                <a:latin typeface="Calibri" panose="020F0502020204030204" pitchFamily="34" charset="0"/>
              </a:rPr>
              <a:t>vještačenje</a:t>
            </a:r>
            <a:r>
              <a:rPr lang="sr-Latn-RS" sz="1800" dirty="0">
                <a:latin typeface="Calibri" panose="020F0502020204030204" pitchFamily="34" charset="0"/>
              </a:rPr>
              <a:t> donosi nalaz i mišljenje kojim utvrđuje je li kod radnika nastupilo oštećenje i u kojem postotku</a:t>
            </a:r>
            <a:endParaRPr lang="hr-HR" sz="1800" dirty="0">
              <a:latin typeface="Calibri" panose="020F0502020204030204" pitchFamily="34" charset="0"/>
            </a:endParaRPr>
          </a:p>
          <a:p>
            <a:pPr marL="342900" indent="-342900" algn="just">
              <a:buAutoNum type="arabicPeriod"/>
            </a:pPr>
            <a:r>
              <a:rPr lang="sr-Latn-RS" sz="1800" dirty="0">
                <a:latin typeface="Calibri" panose="020F0502020204030204" pitchFamily="34" charset="0"/>
              </a:rPr>
              <a:t>HZMO donosi </a:t>
            </a:r>
            <a:r>
              <a:rPr lang="sr-Latn-RS" sz="1800" b="1" dirty="0" err="1">
                <a:latin typeface="Calibri" panose="020F0502020204030204" pitchFamily="34" charset="0"/>
              </a:rPr>
              <a:t>rješenje</a:t>
            </a:r>
            <a:r>
              <a:rPr lang="sr-Latn-RS" sz="1800" dirty="0">
                <a:latin typeface="Calibri" panose="020F0502020204030204" pitchFamily="34" charset="0"/>
              </a:rPr>
              <a:t> kojim odlučuje o </a:t>
            </a:r>
            <a:r>
              <a:rPr lang="sr-Latn-RS" sz="1800" dirty="0" err="1">
                <a:latin typeface="Calibri" panose="020F0502020204030204" pitchFamily="34" charset="0"/>
              </a:rPr>
              <a:t>zahtjevu</a:t>
            </a:r>
            <a:endParaRPr lang="sr-Latn-RS" sz="1800" dirty="0">
              <a:latin typeface="Calibri" panose="020F0502020204030204" pitchFamily="34" charset="0"/>
            </a:endParaRPr>
          </a:p>
        </p:txBody>
      </p:sp>
    </p:spTree>
    <p:extLst>
      <p:ext uri="{BB962C8B-B14F-4D97-AF65-F5344CB8AC3E}">
        <p14:creationId xmlns:p14="http://schemas.microsoft.com/office/powerpoint/2010/main" val="818438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7A8EFBA-6C6C-456F-A9E0-66C612E5C14F}"/>
              </a:ext>
            </a:extLst>
          </p:cNvPr>
          <p:cNvSpPr>
            <a:spLocks noGrp="1"/>
          </p:cNvSpPr>
          <p:nvPr>
            <p:ph type="title"/>
          </p:nvPr>
        </p:nvSpPr>
        <p:spPr/>
        <p:txBody>
          <a:bodyPr/>
          <a:lstStyle/>
          <a:p>
            <a:r>
              <a:rPr lang="hr-HR" b="1" dirty="0"/>
              <a:t>HODOGRAM OSTVARIVANJA PRAVA PRED HZMO</a:t>
            </a:r>
            <a:endParaRPr lang="hr-HR" dirty="0"/>
          </a:p>
        </p:txBody>
      </p:sp>
      <p:sp>
        <p:nvSpPr>
          <p:cNvPr id="4" name="TekstniOkvir 3">
            <a:extLst>
              <a:ext uri="{FF2B5EF4-FFF2-40B4-BE49-F238E27FC236}">
                <a16:creationId xmlns:a16="http://schemas.microsoft.com/office/drawing/2014/main" id="{4F129B4F-75DC-4844-B6FF-4A23A9723841}"/>
              </a:ext>
            </a:extLst>
          </p:cNvPr>
          <p:cNvSpPr txBox="1"/>
          <p:nvPr/>
        </p:nvSpPr>
        <p:spPr>
          <a:xfrm>
            <a:off x="3944472" y="2408765"/>
            <a:ext cx="6723528" cy="2031325"/>
          </a:xfrm>
          <a:prstGeom prst="rect">
            <a:avLst/>
          </a:prstGeom>
          <a:noFill/>
        </p:spPr>
        <p:txBody>
          <a:bodyPr wrap="square">
            <a:spAutoFit/>
          </a:bodyPr>
          <a:lstStyle/>
          <a:p>
            <a:r>
              <a:rPr lang="hr-HR" b="1" dirty="0"/>
              <a:t>INVALIDSKA MIROVINA:</a:t>
            </a:r>
          </a:p>
          <a:p>
            <a:endParaRPr lang="hr-HR" b="1" dirty="0"/>
          </a:p>
          <a:p>
            <a:pPr marL="285750" indent="-285750">
              <a:buFont typeface="Wingdings" panose="05000000000000000000" pitchFamily="2" charset="2"/>
              <a:buChar char="§"/>
            </a:pPr>
            <a:r>
              <a:rPr lang="hr-HR" dirty="0"/>
              <a:t>Postupak se pokreće na </a:t>
            </a:r>
            <a:r>
              <a:rPr lang="hr-HR" b="1" dirty="0"/>
              <a:t>prijedlog izabranog doktora medicine </a:t>
            </a:r>
            <a:r>
              <a:rPr lang="hr-HR" dirty="0"/>
              <a:t>(zaposlena osoba) ili na </a:t>
            </a:r>
            <a:r>
              <a:rPr lang="hr-HR" b="1" dirty="0"/>
              <a:t>osobno zahtjev </a:t>
            </a:r>
            <a:r>
              <a:rPr lang="hr-HR" dirty="0"/>
              <a:t>(nezaposlena osoba), podnošenjem zahtjeva nadležnoj područnoj službi HZMO-a (uz zahtjev se prilaže i odgovarajuća medicinska dokumentacija i prijava ozljede na radu, ako je postojala)</a:t>
            </a:r>
          </a:p>
        </p:txBody>
      </p:sp>
    </p:spTree>
    <p:extLst>
      <p:ext uri="{BB962C8B-B14F-4D97-AF65-F5344CB8AC3E}">
        <p14:creationId xmlns:p14="http://schemas.microsoft.com/office/powerpoint/2010/main" val="4119194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9629C4-D66C-4B16-97A6-A2E2D1117D51}"/>
              </a:ext>
            </a:extLst>
          </p:cNvPr>
          <p:cNvSpPr>
            <a:spLocks noGrp="1"/>
          </p:cNvSpPr>
          <p:nvPr>
            <p:ph type="title"/>
          </p:nvPr>
        </p:nvSpPr>
        <p:spPr>
          <a:xfrm>
            <a:off x="80682" y="1128408"/>
            <a:ext cx="3745340" cy="4601183"/>
          </a:xfrm>
        </p:spPr>
        <p:txBody>
          <a:bodyPr>
            <a:normAutofit/>
          </a:bodyPr>
          <a:lstStyle/>
          <a:p>
            <a:r>
              <a:rPr lang="hr-HR" sz="3200" b="1" dirty="0"/>
              <a:t>SISTEMATIZACIJA PRAVA ONKOLOŠKIH BOLESNIKA</a:t>
            </a:r>
          </a:p>
        </p:txBody>
      </p:sp>
      <p:sp>
        <p:nvSpPr>
          <p:cNvPr id="3" name="TekstniOkvir 2">
            <a:extLst>
              <a:ext uri="{FF2B5EF4-FFF2-40B4-BE49-F238E27FC236}">
                <a16:creationId xmlns:a16="http://schemas.microsoft.com/office/drawing/2014/main" id="{7980CF02-DD95-4236-8705-097135743D3E}"/>
              </a:ext>
            </a:extLst>
          </p:cNvPr>
          <p:cNvSpPr txBox="1"/>
          <p:nvPr/>
        </p:nvSpPr>
        <p:spPr>
          <a:xfrm>
            <a:off x="3696820" y="2113294"/>
            <a:ext cx="8303225" cy="1938992"/>
          </a:xfrm>
          <a:prstGeom prst="rect">
            <a:avLst/>
          </a:prstGeom>
          <a:noFill/>
        </p:spPr>
        <p:txBody>
          <a:bodyPr wrap="square" rtlCol="0">
            <a:spAutoFit/>
          </a:bodyPr>
          <a:lstStyle/>
          <a:p>
            <a:r>
              <a:rPr lang="hr-HR" sz="2000" b="1" dirty="0"/>
              <a:t>Osobe oboljele od onkoloških bolesti mogu ostvarivati prava iz sustava:</a:t>
            </a:r>
          </a:p>
          <a:p>
            <a:r>
              <a:rPr lang="hr-HR" sz="2000" dirty="0"/>
              <a:t>1. Zaštite prava pacijenata:</a:t>
            </a:r>
          </a:p>
          <a:p>
            <a:r>
              <a:rPr lang="hr-HR" sz="2000" dirty="0"/>
              <a:t>2. Zdravstvenog osiguranja</a:t>
            </a:r>
          </a:p>
          <a:p>
            <a:r>
              <a:rPr lang="hr-HR" sz="2000" dirty="0"/>
              <a:t>3. Mirovinskog osiguranja</a:t>
            </a:r>
          </a:p>
          <a:p>
            <a:r>
              <a:rPr lang="hr-HR" sz="2000" dirty="0"/>
              <a:t>4. Sustava socijalne skrbi</a:t>
            </a:r>
          </a:p>
          <a:p>
            <a:r>
              <a:rPr lang="hr-HR" sz="2000" dirty="0"/>
              <a:t>5. Drugih sustava</a:t>
            </a:r>
          </a:p>
        </p:txBody>
      </p:sp>
      <p:sp>
        <p:nvSpPr>
          <p:cNvPr id="5" name="TekstniOkvir 4">
            <a:extLst>
              <a:ext uri="{FF2B5EF4-FFF2-40B4-BE49-F238E27FC236}">
                <a16:creationId xmlns:a16="http://schemas.microsoft.com/office/drawing/2014/main" id="{C030DC55-F937-401F-952E-0C92EC248F94}"/>
              </a:ext>
            </a:extLst>
          </p:cNvPr>
          <p:cNvSpPr txBox="1"/>
          <p:nvPr/>
        </p:nvSpPr>
        <p:spPr>
          <a:xfrm>
            <a:off x="3696820" y="4406152"/>
            <a:ext cx="6136340" cy="1323439"/>
          </a:xfrm>
          <a:prstGeom prst="rect">
            <a:avLst/>
          </a:prstGeom>
          <a:noFill/>
        </p:spPr>
        <p:txBody>
          <a:bodyPr wrap="square">
            <a:spAutoFit/>
          </a:bodyPr>
          <a:lstStyle/>
          <a:p>
            <a:r>
              <a:rPr lang="hr-HR" sz="2000" b="1" dirty="0"/>
              <a:t>Prava iz sustava mirovinskog osiguranja:</a:t>
            </a:r>
          </a:p>
          <a:p>
            <a:pPr marL="457200" indent="-457200">
              <a:buAutoNum type="arabicPeriod"/>
            </a:pPr>
            <a:r>
              <a:rPr lang="hr-HR" sz="2000" dirty="0"/>
              <a:t>Invalidska imovina</a:t>
            </a:r>
          </a:p>
          <a:p>
            <a:pPr marL="457200" indent="-457200">
              <a:buAutoNum type="arabicPeriod"/>
            </a:pPr>
            <a:r>
              <a:rPr lang="hr-HR" sz="2000" dirty="0"/>
              <a:t>Profesionalna rehabilitacija</a:t>
            </a:r>
          </a:p>
          <a:p>
            <a:pPr marL="457200" indent="-457200">
              <a:buAutoNum type="arabicPeriod"/>
            </a:pPr>
            <a:r>
              <a:rPr lang="hr-HR" sz="2000" dirty="0"/>
              <a:t>Naknada za tjelesno oštećenje</a:t>
            </a:r>
          </a:p>
        </p:txBody>
      </p:sp>
      <p:sp>
        <p:nvSpPr>
          <p:cNvPr id="6" name="TekstniOkvir 5">
            <a:extLst>
              <a:ext uri="{FF2B5EF4-FFF2-40B4-BE49-F238E27FC236}">
                <a16:creationId xmlns:a16="http://schemas.microsoft.com/office/drawing/2014/main" id="{248C2DD3-C0F4-435A-9DE5-54DC94E18F8E}"/>
              </a:ext>
            </a:extLst>
          </p:cNvPr>
          <p:cNvSpPr txBox="1"/>
          <p:nvPr/>
        </p:nvSpPr>
        <p:spPr>
          <a:xfrm>
            <a:off x="209883" y="5729591"/>
            <a:ext cx="3486937" cy="338554"/>
          </a:xfrm>
          <a:prstGeom prst="rect">
            <a:avLst/>
          </a:prstGeom>
          <a:noFill/>
        </p:spPr>
        <p:txBody>
          <a:bodyPr wrap="square" rtlCol="0">
            <a:spAutoFit/>
          </a:bodyPr>
          <a:lstStyle/>
          <a:p>
            <a:r>
              <a:rPr lang="hr-HR" sz="1600" dirty="0">
                <a:solidFill>
                  <a:schemeClr val="bg1"/>
                </a:solidFill>
              </a:rPr>
              <a:t>T0nka Dolenec i Borna </a:t>
            </a:r>
            <a:r>
              <a:rPr lang="hr-HR" sz="1600" dirty="0" err="1">
                <a:solidFill>
                  <a:schemeClr val="bg1"/>
                </a:solidFill>
              </a:rPr>
              <a:t>Ozimec</a:t>
            </a:r>
            <a:endParaRPr lang="hr-HR" sz="1600" dirty="0">
              <a:solidFill>
                <a:schemeClr val="bg1"/>
              </a:solidFill>
            </a:endParaRPr>
          </a:p>
        </p:txBody>
      </p:sp>
      <p:sp>
        <p:nvSpPr>
          <p:cNvPr id="8" name="TekstniOkvir 7">
            <a:extLst>
              <a:ext uri="{FF2B5EF4-FFF2-40B4-BE49-F238E27FC236}">
                <a16:creationId xmlns:a16="http://schemas.microsoft.com/office/drawing/2014/main" id="{54E12E98-EEBE-4288-B25F-AA1AB3A65EBE}"/>
              </a:ext>
            </a:extLst>
          </p:cNvPr>
          <p:cNvSpPr txBox="1"/>
          <p:nvPr/>
        </p:nvSpPr>
        <p:spPr>
          <a:xfrm>
            <a:off x="3568483" y="920620"/>
            <a:ext cx="7869537" cy="707886"/>
          </a:xfrm>
          <a:prstGeom prst="rect">
            <a:avLst/>
          </a:prstGeom>
          <a:noFill/>
        </p:spPr>
        <p:txBody>
          <a:bodyPr wrap="square">
            <a:spAutoFit/>
          </a:bodyPr>
          <a:lstStyle/>
          <a:p>
            <a:pPr marL="285750" indent="-285750">
              <a:buFont typeface="Wingdings" panose="05000000000000000000" pitchFamily="2" charset="2"/>
              <a:buChar char="§"/>
            </a:pPr>
            <a:r>
              <a:rPr lang="hr-HR" sz="2000" b="1" dirty="0"/>
              <a:t>Zakon o mirovinskom osiguranju </a:t>
            </a:r>
            <a:r>
              <a:rPr lang="hr-HR" sz="2000" dirty="0"/>
              <a:t>(NN 157/13, 151/14, 33/15, 93/15, 93/15, 120/16, 18/18, 62/18, 115/18, 102/19, 84/21, 119/22)</a:t>
            </a:r>
          </a:p>
        </p:txBody>
      </p:sp>
    </p:spTree>
    <p:extLst>
      <p:ext uri="{BB962C8B-B14F-4D97-AF65-F5344CB8AC3E}">
        <p14:creationId xmlns:p14="http://schemas.microsoft.com/office/powerpoint/2010/main" val="177494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B0ACECE-CEE9-4549-A293-60D6783B3346}"/>
              </a:ext>
            </a:extLst>
          </p:cNvPr>
          <p:cNvSpPr>
            <a:spLocks noGrp="1"/>
          </p:cNvSpPr>
          <p:nvPr>
            <p:ph type="ctrTitle"/>
          </p:nvPr>
        </p:nvSpPr>
        <p:spPr>
          <a:xfrm>
            <a:off x="178174" y="1029507"/>
            <a:ext cx="9158881" cy="3255264"/>
          </a:xfrm>
        </p:spPr>
        <p:txBody>
          <a:bodyPr/>
          <a:lstStyle/>
          <a:p>
            <a:pPr algn="ctr"/>
            <a:r>
              <a:rPr lang="hr-HR" b="1" dirty="0"/>
              <a:t>ZAHVALJUJEMO NA PAŽNJI!</a:t>
            </a:r>
          </a:p>
        </p:txBody>
      </p:sp>
      <p:sp>
        <p:nvSpPr>
          <p:cNvPr id="3" name="Podnaslov 2">
            <a:extLst>
              <a:ext uri="{FF2B5EF4-FFF2-40B4-BE49-F238E27FC236}">
                <a16:creationId xmlns:a16="http://schemas.microsoft.com/office/drawing/2014/main" id="{25C21E32-D0CB-496B-B968-2CCA07126B18}"/>
              </a:ext>
            </a:extLst>
          </p:cNvPr>
          <p:cNvSpPr>
            <a:spLocks noGrp="1"/>
          </p:cNvSpPr>
          <p:nvPr>
            <p:ph type="subTitle" idx="1"/>
          </p:nvPr>
        </p:nvSpPr>
        <p:spPr>
          <a:xfrm>
            <a:off x="1100014" y="4661281"/>
            <a:ext cx="7315200" cy="914400"/>
          </a:xfrm>
        </p:spPr>
        <p:txBody>
          <a:bodyPr>
            <a:normAutofit fontScale="62500" lnSpcReduction="20000"/>
          </a:bodyPr>
          <a:lstStyle/>
          <a:p>
            <a:pPr algn="ctr"/>
            <a:r>
              <a:rPr lang="hr-HR" sz="2600" b="1" dirty="0">
                <a:solidFill>
                  <a:schemeClr val="bg1"/>
                </a:solidFill>
              </a:rPr>
              <a:t>PRAVNA KLINIKA </a:t>
            </a:r>
          </a:p>
          <a:p>
            <a:pPr algn="ctr"/>
            <a:r>
              <a:rPr lang="hr-HR" sz="2600" b="1" dirty="0">
                <a:solidFill>
                  <a:schemeClr val="bg1"/>
                </a:solidFill>
              </a:rPr>
              <a:t>PRAVNOG FAKULTETA SVEUČILIŠTA U ZAGREBU</a:t>
            </a:r>
          </a:p>
          <a:p>
            <a:pPr algn="ctr"/>
            <a:r>
              <a:rPr lang="hr-HR" sz="2600" b="1" dirty="0">
                <a:solidFill>
                  <a:schemeClr val="bg1"/>
                </a:solidFill>
              </a:rPr>
              <a:t>TRAVANJ 2025.</a:t>
            </a:r>
          </a:p>
          <a:p>
            <a:endParaRPr lang="hr-HR" dirty="0"/>
          </a:p>
        </p:txBody>
      </p:sp>
      <p:pic>
        <p:nvPicPr>
          <p:cNvPr id="4" name="Slika 3">
            <a:extLst>
              <a:ext uri="{FF2B5EF4-FFF2-40B4-BE49-F238E27FC236}">
                <a16:creationId xmlns:a16="http://schemas.microsoft.com/office/drawing/2014/main" id="{BFAADFE2-6E90-4698-87CC-530F60B967E0}"/>
              </a:ext>
            </a:extLst>
          </p:cNvPr>
          <p:cNvPicPr>
            <a:picLocks noChangeAspect="1"/>
          </p:cNvPicPr>
          <p:nvPr/>
        </p:nvPicPr>
        <p:blipFill rotWithShape="1">
          <a:blip r:embed="rId2">
            <a:extLst>
              <a:ext uri="{28A0092B-C50C-407E-A947-70E740481C1C}">
                <a14:useLocalDpi xmlns:a14="http://schemas.microsoft.com/office/drawing/2010/main" val="0"/>
              </a:ext>
            </a:extLst>
          </a:blip>
          <a:srcRect l="28488" t="9804" r="28383" b="40392"/>
          <a:stretch/>
        </p:blipFill>
        <p:spPr>
          <a:xfrm>
            <a:off x="9233505" y="2057726"/>
            <a:ext cx="2958495" cy="2742547"/>
          </a:xfrm>
          <a:prstGeom prst="rect">
            <a:avLst/>
          </a:prstGeom>
        </p:spPr>
      </p:pic>
    </p:spTree>
    <p:extLst>
      <p:ext uri="{BB962C8B-B14F-4D97-AF65-F5344CB8AC3E}">
        <p14:creationId xmlns:p14="http://schemas.microsoft.com/office/powerpoint/2010/main" val="272870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DFB1657-DA99-4122-8A1F-95CAFC5B0D39}"/>
              </a:ext>
            </a:extLst>
          </p:cNvPr>
          <p:cNvSpPr>
            <a:spLocks noGrp="1"/>
          </p:cNvSpPr>
          <p:nvPr>
            <p:ph type="title"/>
          </p:nvPr>
        </p:nvSpPr>
        <p:spPr/>
        <p:txBody>
          <a:bodyPr/>
          <a:lstStyle/>
          <a:p>
            <a:r>
              <a:rPr lang="hr-HR" b="1" dirty="0"/>
              <a:t>INVALIDSKA MIROVINA</a:t>
            </a:r>
            <a:br>
              <a:rPr lang="hr-HR" b="1" dirty="0"/>
            </a:br>
            <a:endParaRPr lang="hr-HR" b="1" dirty="0"/>
          </a:p>
        </p:txBody>
      </p:sp>
      <p:sp>
        <p:nvSpPr>
          <p:cNvPr id="3" name="TekstniOkvir 2">
            <a:extLst>
              <a:ext uri="{FF2B5EF4-FFF2-40B4-BE49-F238E27FC236}">
                <a16:creationId xmlns:a16="http://schemas.microsoft.com/office/drawing/2014/main" id="{B2119B08-E3D7-4421-AD15-A82F4968CC54}"/>
              </a:ext>
            </a:extLst>
          </p:cNvPr>
          <p:cNvSpPr txBox="1"/>
          <p:nvPr/>
        </p:nvSpPr>
        <p:spPr>
          <a:xfrm>
            <a:off x="252919" y="5564886"/>
            <a:ext cx="3415553" cy="338554"/>
          </a:xfrm>
          <a:prstGeom prst="rect">
            <a:avLst/>
          </a:prstGeom>
          <a:noFill/>
        </p:spPr>
        <p:txBody>
          <a:bodyPr wrap="square" rtlCol="0">
            <a:spAutoFit/>
          </a:bodyPr>
          <a:lstStyle/>
          <a:p>
            <a:r>
              <a:rPr lang="hr-HR" sz="1600" dirty="0">
                <a:solidFill>
                  <a:schemeClr val="bg1"/>
                </a:solidFill>
              </a:rPr>
              <a:t>Valentina Kranjec i Josipa </a:t>
            </a:r>
            <a:r>
              <a:rPr lang="hr-HR" sz="1600" dirty="0" err="1">
                <a:solidFill>
                  <a:schemeClr val="bg1"/>
                </a:solidFill>
              </a:rPr>
              <a:t>Šagud</a:t>
            </a:r>
            <a:endParaRPr lang="hr-HR" sz="1600" dirty="0">
              <a:solidFill>
                <a:schemeClr val="bg1"/>
              </a:solidFill>
            </a:endParaRPr>
          </a:p>
        </p:txBody>
      </p:sp>
      <p:sp>
        <p:nvSpPr>
          <p:cNvPr id="5" name="TekstniOkvir 4">
            <a:extLst>
              <a:ext uri="{FF2B5EF4-FFF2-40B4-BE49-F238E27FC236}">
                <a16:creationId xmlns:a16="http://schemas.microsoft.com/office/drawing/2014/main" id="{1632E73B-23E5-408E-9A1C-A19A6AC1F323}"/>
              </a:ext>
            </a:extLst>
          </p:cNvPr>
          <p:cNvSpPr txBox="1"/>
          <p:nvPr/>
        </p:nvSpPr>
        <p:spPr>
          <a:xfrm>
            <a:off x="3588261" y="2270266"/>
            <a:ext cx="8133347" cy="2308324"/>
          </a:xfrm>
          <a:prstGeom prst="rect">
            <a:avLst/>
          </a:prstGeom>
          <a:noFill/>
        </p:spPr>
        <p:txBody>
          <a:bodyPr wrap="square">
            <a:spAutoFit/>
          </a:bodyPr>
          <a:lstStyle/>
          <a:p>
            <a:pPr marL="285750" indent="-285750">
              <a:buFont typeface="Wingdings" panose="05000000000000000000" pitchFamily="2" charset="2"/>
              <a:buChar char="§"/>
            </a:pPr>
            <a:r>
              <a:rPr lang="hr-HR" dirty="0"/>
              <a:t> Invalidska mirovina u hrvatskom pravnom sustavu je jedna od vrsta mirovina koja se ostvaruje na temelju invaliditeta, odnosno gubitka radne sposobnosti zbog bolesti, ozljede izvan rada ili ozljede na radu/profesionalne bolesti</a:t>
            </a:r>
          </a:p>
          <a:p>
            <a:pPr marL="285750" indent="-285750">
              <a:buFont typeface="Wingdings" panose="05000000000000000000" pitchFamily="2" charset="2"/>
              <a:buChar char="§"/>
            </a:pPr>
            <a:r>
              <a:rPr lang="hr-HR" dirty="0"/>
              <a:t>Invalidska mirovina je uređena Zakonom o mirovinskom osiguranju</a:t>
            </a:r>
          </a:p>
          <a:p>
            <a:pPr marL="285750" indent="-285750">
              <a:buFont typeface="Wingdings" panose="05000000000000000000" pitchFamily="2" charset="2"/>
              <a:buChar char="§"/>
            </a:pPr>
            <a:r>
              <a:rPr lang="hr-HR" b="1" dirty="0"/>
              <a:t>Pravo na invalidsku mirovinu ima osiguranik </a:t>
            </a:r>
            <a:r>
              <a:rPr lang="hr-HR" dirty="0"/>
              <a:t>od dana nastanka djelomičnog ili potpunog gubitka radne sposobnosti, ako nije drukčije određeno zakonom</a:t>
            </a:r>
          </a:p>
          <a:p>
            <a:pPr marL="285750" indent="-285750">
              <a:buFont typeface="Wingdings" panose="05000000000000000000" pitchFamily="2" charset="2"/>
              <a:buChar char="§"/>
            </a:pPr>
            <a:r>
              <a:rPr lang="hr-HR" dirty="0"/>
              <a:t>Pravo na invalidsku mirovinu se ostvaruje pred Hrvatskim zavodom za mirovinsko osiguranje na temelju nalaza i mišljenja Zavoda za vještačenje</a:t>
            </a:r>
          </a:p>
        </p:txBody>
      </p:sp>
      <p:sp>
        <p:nvSpPr>
          <p:cNvPr id="6" name="TekstniOkvir 5">
            <a:extLst>
              <a:ext uri="{FF2B5EF4-FFF2-40B4-BE49-F238E27FC236}">
                <a16:creationId xmlns:a16="http://schemas.microsoft.com/office/drawing/2014/main" id="{A24E98D9-13AD-458C-9308-93BBB1E6F303}"/>
              </a:ext>
            </a:extLst>
          </p:cNvPr>
          <p:cNvSpPr txBox="1"/>
          <p:nvPr/>
        </p:nvSpPr>
        <p:spPr>
          <a:xfrm>
            <a:off x="252919" y="3993524"/>
            <a:ext cx="2470484" cy="400110"/>
          </a:xfrm>
          <a:prstGeom prst="rect">
            <a:avLst/>
          </a:prstGeom>
          <a:noFill/>
        </p:spPr>
        <p:txBody>
          <a:bodyPr wrap="square" rtlCol="0">
            <a:spAutoFit/>
          </a:bodyPr>
          <a:lstStyle/>
          <a:p>
            <a:r>
              <a:rPr lang="hr-HR" sz="2000" dirty="0">
                <a:solidFill>
                  <a:schemeClr val="bg1"/>
                </a:solidFill>
              </a:rPr>
              <a:t>čl. 56. ZOMO</a:t>
            </a:r>
          </a:p>
        </p:txBody>
      </p:sp>
    </p:spTree>
    <p:extLst>
      <p:ext uri="{BB962C8B-B14F-4D97-AF65-F5344CB8AC3E}">
        <p14:creationId xmlns:p14="http://schemas.microsoft.com/office/powerpoint/2010/main" val="3384669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842865-CDBE-477A-AE8B-64BEE7E6BA9B}"/>
              </a:ext>
            </a:extLst>
          </p:cNvPr>
          <p:cNvSpPr>
            <a:spLocks noGrp="1"/>
          </p:cNvSpPr>
          <p:nvPr>
            <p:ph type="title"/>
          </p:nvPr>
        </p:nvSpPr>
        <p:spPr/>
        <p:txBody>
          <a:bodyPr/>
          <a:lstStyle/>
          <a:p>
            <a:r>
              <a:rPr lang="hr-HR" b="1" dirty="0"/>
              <a:t>INVALIDSKA MIROVINA</a:t>
            </a:r>
            <a:endParaRPr lang="hr-HR" dirty="0"/>
          </a:p>
        </p:txBody>
      </p:sp>
      <p:sp>
        <p:nvSpPr>
          <p:cNvPr id="4" name="TekstniOkvir 3">
            <a:extLst>
              <a:ext uri="{FF2B5EF4-FFF2-40B4-BE49-F238E27FC236}">
                <a16:creationId xmlns:a16="http://schemas.microsoft.com/office/drawing/2014/main" id="{6D61C6AD-A807-4444-A48E-50DEEAA63AD0}"/>
              </a:ext>
            </a:extLst>
          </p:cNvPr>
          <p:cNvSpPr txBox="1"/>
          <p:nvPr/>
        </p:nvSpPr>
        <p:spPr>
          <a:xfrm>
            <a:off x="3657599" y="1123837"/>
            <a:ext cx="6096000" cy="1477328"/>
          </a:xfrm>
          <a:prstGeom prst="rect">
            <a:avLst/>
          </a:prstGeom>
          <a:noFill/>
        </p:spPr>
        <p:txBody>
          <a:bodyPr wrap="square">
            <a:spAutoFit/>
          </a:bodyPr>
          <a:lstStyle/>
          <a:p>
            <a:r>
              <a:rPr lang="hr-HR" b="1" dirty="0"/>
              <a:t>UVJETI ZA INVALIDSKU MIROVINU </a:t>
            </a:r>
          </a:p>
          <a:p>
            <a:pPr marL="285750" indent="-285750">
              <a:buFont typeface="Wingdings" panose="05000000000000000000" pitchFamily="2" charset="2"/>
              <a:buChar char="§"/>
            </a:pPr>
            <a:r>
              <a:rPr lang="hr-HR" dirty="0"/>
              <a:t>Djelomični ili potpuni gubitak radne sposobnosti</a:t>
            </a:r>
          </a:p>
          <a:p>
            <a:pPr marL="285750" indent="-285750">
              <a:buFont typeface="Wingdings" panose="05000000000000000000" pitchFamily="2" charset="2"/>
              <a:buChar char="§"/>
            </a:pPr>
            <a:r>
              <a:rPr lang="hr-HR" b="1" dirty="0"/>
              <a:t>Osoba koja ispunjava određene uvjete staža osiguranja</a:t>
            </a:r>
            <a:r>
              <a:rPr lang="hr-HR" dirty="0"/>
              <a:t>, koji ovise o dobi i vrsti invaliditeta</a:t>
            </a:r>
          </a:p>
          <a:p>
            <a:endParaRPr lang="hr-HR" dirty="0"/>
          </a:p>
        </p:txBody>
      </p:sp>
      <p:graphicFrame>
        <p:nvGraphicFramePr>
          <p:cNvPr id="5" name="Tablica 4">
            <a:extLst>
              <a:ext uri="{FF2B5EF4-FFF2-40B4-BE49-F238E27FC236}">
                <a16:creationId xmlns:a16="http://schemas.microsoft.com/office/drawing/2014/main" id="{0CB6B34D-078A-4C05-B35F-1A6769070158}"/>
              </a:ext>
            </a:extLst>
          </p:cNvPr>
          <p:cNvGraphicFramePr>
            <a:graphicFrameLocks noGrp="1"/>
          </p:cNvGraphicFramePr>
          <p:nvPr>
            <p:extLst>
              <p:ext uri="{D42A27DB-BD31-4B8C-83A1-F6EECF244321}">
                <p14:modId xmlns:p14="http://schemas.microsoft.com/office/powerpoint/2010/main" val="2219343450"/>
              </p:ext>
            </p:extLst>
          </p:nvPr>
        </p:nvGraphicFramePr>
        <p:xfrm>
          <a:off x="3882189" y="2713663"/>
          <a:ext cx="7475621" cy="3457459"/>
        </p:xfrm>
        <a:graphic>
          <a:graphicData uri="http://schemas.openxmlformats.org/drawingml/2006/table">
            <a:tbl>
              <a:tblPr firstRow="1" bandRow="1"/>
              <a:tblGrid>
                <a:gridCol w="3858762">
                  <a:extLst>
                    <a:ext uri="{9D8B030D-6E8A-4147-A177-3AD203B41FA5}">
                      <a16:colId xmlns:a16="http://schemas.microsoft.com/office/drawing/2014/main" val="3586453725"/>
                    </a:ext>
                  </a:extLst>
                </a:gridCol>
                <a:gridCol w="3616859">
                  <a:extLst>
                    <a:ext uri="{9D8B030D-6E8A-4147-A177-3AD203B41FA5}">
                      <a16:colId xmlns:a16="http://schemas.microsoft.com/office/drawing/2014/main" val="1538459858"/>
                    </a:ext>
                  </a:extLst>
                </a:gridCol>
              </a:tblGrid>
              <a:tr h="1204415">
                <a:tc>
                  <a:txBody>
                    <a:bodyPr/>
                    <a:lstStyle>
                      <a:lvl1pPr marL="0" algn="l" defTabSz="914400" rtl="0" eaLnBrk="1" latinLnBrk="0" hangingPunct="1">
                        <a:defRPr sz="1800" b="1" kern="1200">
                          <a:solidFill>
                            <a:schemeClr val="tx1"/>
                          </a:solidFill>
                          <a:latin typeface="Calibri" panose="020F0502020204030204"/>
                        </a:defRPr>
                      </a:lvl1pPr>
                      <a:lvl2pPr marL="457200" algn="l" defTabSz="914400" rtl="0" eaLnBrk="1" latinLnBrk="0" hangingPunct="1">
                        <a:defRPr sz="1800" b="1" kern="1200">
                          <a:solidFill>
                            <a:schemeClr val="tx1"/>
                          </a:solidFill>
                          <a:latin typeface="Calibri" panose="020F0502020204030204"/>
                        </a:defRPr>
                      </a:lvl2pPr>
                      <a:lvl3pPr marL="914400" algn="l" defTabSz="914400" rtl="0" eaLnBrk="1" latinLnBrk="0" hangingPunct="1">
                        <a:defRPr sz="1800" b="1" kern="1200">
                          <a:solidFill>
                            <a:schemeClr val="tx1"/>
                          </a:solidFill>
                          <a:latin typeface="Calibri" panose="020F0502020204030204"/>
                        </a:defRPr>
                      </a:lvl3pPr>
                      <a:lvl4pPr marL="1371600" algn="l" defTabSz="914400" rtl="0" eaLnBrk="1" latinLnBrk="0" hangingPunct="1">
                        <a:defRPr sz="1800" b="1" kern="1200">
                          <a:solidFill>
                            <a:schemeClr val="tx1"/>
                          </a:solidFill>
                          <a:latin typeface="Calibri" panose="020F0502020204030204"/>
                        </a:defRPr>
                      </a:lvl4pPr>
                      <a:lvl5pPr marL="1828800" algn="l" defTabSz="914400" rtl="0" eaLnBrk="1" latinLnBrk="0" hangingPunct="1">
                        <a:defRPr sz="1800" b="1" kern="1200">
                          <a:solidFill>
                            <a:schemeClr val="tx1"/>
                          </a:solidFill>
                          <a:latin typeface="Calibri" panose="020F0502020204030204"/>
                        </a:defRPr>
                      </a:lvl5pPr>
                      <a:lvl6pPr marL="2286000" algn="l" defTabSz="914400" rtl="0" eaLnBrk="1" latinLnBrk="0" hangingPunct="1">
                        <a:defRPr sz="1800" b="1" kern="1200">
                          <a:solidFill>
                            <a:schemeClr val="tx1"/>
                          </a:solidFill>
                          <a:latin typeface="Calibri" panose="020F0502020204030204"/>
                        </a:defRPr>
                      </a:lvl6pPr>
                      <a:lvl7pPr marL="2743200" algn="l" defTabSz="914400" rtl="0" eaLnBrk="1" latinLnBrk="0" hangingPunct="1">
                        <a:defRPr sz="1800" b="1" kern="1200">
                          <a:solidFill>
                            <a:schemeClr val="tx1"/>
                          </a:solidFill>
                          <a:latin typeface="Calibri" panose="020F0502020204030204"/>
                        </a:defRPr>
                      </a:lvl7pPr>
                      <a:lvl8pPr marL="3200400" algn="l" defTabSz="914400" rtl="0" eaLnBrk="1" latinLnBrk="0" hangingPunct="1">
                        <a:defRPr sz="1800" b="1" kern="1200">
                          <a:solidFill>
                            <a:schemeClr val="tx1"/>
                          </a:solidFill>
                          <a:latin typeface="Calibri" panose="020F0502020204030204"/>
                        </a:defRPr>
                      </a:lvl8pPr>
                      <a:lvl9pPr marL="3657600" algn="l" defTabSz="914400" rtl="0" eaLnBrk="1" latinLnBrk="0" hangingPunct="1">
                        <a:defRPr sz="1800" b="1" kern="1200">
                          <a:solidFill>
                            <a:schemeClr val="tx1"/>
                          </a:solidFill>
                          <a:latin typeface="Calibri" panose="020F0502020204030204"/>
                        </a:defRPr>
                      </a:lvl9pPr>
                    </a:lstStyle>
                    <a:p>
                      <a:r>
                        <a:rPr lang="hr-HR" sz="1600" b="0" dirty="0"/>
                        <a:t>MANJE OD 30 GODINA</a:t>
                      </a:r>
                    </a:p>
                  </a:txBody>
                  <a:tcPr>
                    <a:lnL w="12700" cmpd="sng">
                      <a:solidFill>
                        <a:srgbClr val="A5A5A5"/>
                      </a:solidFill>
                    </a:lnL>
                    <a:lnR w="12700" cmpd="sng">
                      <a:solidFill>
                        <a:srgbClr val="A5A5A5"/>
                      </a:solidFill>
                    </a:lnR>
                    <a:lnT w="12700" cmpd="sng">
                      <a:solidFill>
                        <a:srgbClr val="A5A5A5"/>
                      </a:solidFill>
                    </a:lnT>
                    <a:lnB w="25400" cmpd="sng">
                      <a:solidFill>
                        <a:srgbClr val="A5A5A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panose="020F0502020204030204"/>
                        </a:defRPr>
                      </a:lvl1pPr>
                      <a:lvl2pPr marL="457200" algn="l" defTabSz="914400" rtl="0" eaLnBrk="1" latinLnBrk="0" hangingPunct="1">
                        <a:defRPr sz="1800" b="1" kern="1200">
                          <a:solidFill>
                            <a:schemeClr val="tx1"/>
                          </a:solidFill>
                          <a:latin typeface="Calibri" panose="020F0502020204030204"/>
                        </a:defRPr>
                      </a:lvl2pPr>
                      <a:lvl3pPr marL="914400" algn="l" defTabSz="914400" rtl="0" eaLnBrk="1" latinLnBrk="0" hangingPunct="1">
                        <a:defRPr sz="1800" b="1" kern="1200">
                          <a:solidFill>
                            <a:schemeClr val="tx1"/>
                          </a:solidFill>
                          <a:latin typeface="Calibri" panose="020F0502020204030204"/>
                        </a:defRPr>
                      </a:lvl3pPr>
                      <a:lvl4pPr marL="1371600" algn="l" defTabSz="914400" rtl="0" eaLnBrk="1" latinLnBrk="0" hangingPunct="1">
                        <a:defRPr sz="1800" b="1" kern="1200">
                          <a:solidFill>
                            <a:schemeClr val="tx1"/>
                          </a:solidFill>
                          <a:latin typeface="Calibri" panose="020F0502020204030204"/>
                        </a:defRPr>
                      </a:lvl4pPr>
                      <a:lvl5pPr marL="1828800" algn="l" defTabSz="914400" rtl="0" eaLnBrk="1" latinLnBrk="0" hangingPunct="1">
                        <a:defRPr sz="1800" b="1" kern="1200">
                          <a:solidFill>
                            <a:schemeClr val="tx1"/>
                          </a:solidFill>
                          <a:latin typeface="Calibri" panose="020F0502020204030204"/>
                        </a:defRPr>
                      </a:lvl5pPr>
                      <a:lvl6pPr marL="2286000" algn="l" defTabSz="914400" rtl="0" eaLnBrk="1" latinLnBrk="0" hangingPunct="1">
                        <a:defRPr sz="1800" b="1" kern="1200">
                          <a:solidFill>
                            <a:schemeClr val="tx1"/>
                          </a:solidFill>
                          <a:latin typeface="Calibri" panose="020F0502020204030204"/>
                        </a:defRPr>
                      </a:lvl6pPr>
                      <a:lvl7pPr marL="2743200" algn="l" defTabSz="914400" rtl="0" eaLnBrk="1" latinLnBrk="0" hangingPunct="1">
                        <a:defRPr sz="1800" b="1" kern="1200">
                          <a:solidFill>
                            <a:schemeClr val="tx1"/>
                          </a:solidFill>
                          <a:latin typeface="Calibri" panose="020F0502020204030204"/>
                        </a:defRPr>
                      </a:lvl7pPr>
                      <a:lvl8pPr marL="3200400" algn="l" defTabSz="914400" rtl="0" eaLnBrk="1" latinLnBrk="0" hangingPunct="1">
                        <a:defRPr sz="1800" b="1" kern="1200">
                          <a:solidFill>
                            <a:schemeClr val="tx1"/>
                          </a:solidFill>
                          <a:latin typeface="Calibri" panose="020F0502020204030204"/>
                        </a:defRPr>
                      </a:lvl8pPr>
                      <a:lvl9pPr marL="3657600" algn="l" defTabSz="914400" rtl="0" eaLnBrk="1" latinLnBrk="0" hangingPunct="1">
                        <a:defRPr sz="1800" b="1" kern="1200">
                          <a:solidFill>
                            <a:schemeClr val="tx1"/>
                          </a:solidFill>
                          <a:latin typeface="Calibri" panose="020F0502020204030204"/>
                        </a:defRPr>
                      </a:lvl9pPr>
                    </a:lstStyle>
                    <a:p>
                      <a:pPr marL="285750" indent="-285750">
                        <a:buFont typeface="Arial" panose="020B0604020202020204" pitchFamily="34" charset="0"/>
                        <a:buChar char="•"/>
                      </a:pPr>
                      <a:r>
                        <a:rPr lang="hr-HR" sz="1600" b="0" dirty="0"/>
                        <a:t>1 GODINA STAŽA OSIGURANJA</a:t>
                      </a:r>
                    </a:p>
                    <a:p>
                      <a:pPr marL="285750" indent="-285750">
                        <a:buFont typeface="Arial" panose="020B0604020202020204" pitchFamily="34" charset="0"/>
                        <a:buChar char="•"/>
                      </a:pPr>
                      <a:r>
                        <a:rPr lang="hr-HR" sz="1600" b="0" dirty="0"/>
                        <a:t>DA JE INVALIDNOST NASTALA ZA VRIJEME OSIGURANJA ILI U ROKU OD JEDNE GODINE OD PRESTANK OSIGURANJA</a:t>
                      </a:r>
                    </a:p>
                  </a:txBody>
                  <a:tcPr>
                    <a:lnL w="12700" cmpd="sng">
                      <a:solidFill>
                        <a:srgbClr val="A5A5A5"/>
                      </a:solidFill>
                    </a:lnL>
                    <a:lnR w="12700" cmpd="sng">
                      <a:solidFill>
                        <a:srgbClr val="A5A5A5"/>
                      </a:solidFill>
                    </a:lnR>
                    <a:lnT w="12700" cmpd="sng">
                      <a:solidFill>
                        <a:srgbClr val="A5A5A5"/>
                      </a:solidFill>
                    </a:lnT>
                    <a:lnB w="25400" cmpd="sng">
                      <a:solidFill>
                        <a:srgbClr val="A5A5A5"/>
                      </a:solidFill>
                    </a:lnB>
                    <a:lnTlToBr w="12700" cmpd="sng">
                      <a:noFill/>
                      <a:prstDash val="solid"/>
                    </a:lnTlToBr>
                    <a:lnBlToTr w="12700" cmpd="sng">
                      <a:noFill/>
                      <a:prstDash val="solid"/>
                    </a:lnBlToTr>
                    <a:noFill/>
                  </a:tcPr>
                </a:tc>
                <a:extLst>
                  <a:ext uri="{0D108BD9-81ED-4DB2-BD59-A6C34878D82A}">
                    <a16:rowId xmlns:a16="http://schemas.microsoft.com/office/drawing/2014/main" val="488524799"/>
                  </a:ext>
                </a:extLst>
              </a:tr>
              <a:tr h="148084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r>
                        <a:rPr lang="hr-HR" sz="1600" b="0" dirty="0"/>
                        <a:t>IZMEĐU 30 I 35 GODINA</a:t>
                      </a:r>
                    </a:p>
                  </a:txBody>
                  <a:tcPr>
                    <a:lnL w="12700" cmpd="sng">
                      <a:solidFill>
                        <a:srgbClr val="A5A5A5"/>
                      </a:solidFill>
                    </a:lnL>
                    <a:lnR w="12700" cmpd="sng">
                      <a:solidFill>
                        <a:srgbClr val="A5A5A5"/>
                      </a:solidFill>
                    </a:lnR>
                    <a:lnT w="25400" cmpd="sng">
                      <a:solidFill>
                        <a:srgbClr val="A5A5A5"/>
                      </a:solidFill>
                    </a:lnT>
                    <a:lnB w="12700" cmpd="sng">
                      <a:solidFill>
                        <a:srgbClr val="A5A5A5"/>
                      </a:solidFill>
                    </a:lnB>
                    <a:lnTlToBr w="12700" cmpd="sng">
                      <a:noFill/>
                      <a:prstDash val="solid"/>
                    </a:lnTlToBr>
                    <a:lnBlToTr w="12700" cmpd="sng">
                      <a:noFill/>
                      <a:prstDash val="solid"/>
                    </a:lnBlToTr>
                    <a:solidFill>
                      <a:srgbClr val="A5A5A5">
                        <a:alpha val="20000"/>
                      </a:srgbClr>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285750" indent="-285750">
                        <a:buFont typeface="Arial" panose="020B0604020202020204" pitchFamily="34" charset="0"/>
                        <a:buChar char="•"/>
                      </a:pPr>
                      <a:r>
                        <a:rPr lang="hr-HR" sz="1600" b="0" dirty="0"/>
                        <a:t>1 GODINA STAŽA OSIGURANJA – VSS</a:t>
                      </a:r>
                    </a:p>
                    <a:p>
                      <a:pPr marL="285750" indent="-285750">
                        <a:buFont typeface="Arial" panose="020B0604020202020204" pitchFamily="34" charset="0"/>
                        <a:buChar char="•"/>
                      </a:pPr>
                      <a:r>
                        <a:rPr lang="hr-HR" sz="1600" b="0"/>
                        <a:t>2 GODINE </a:t>
                      </a:r>
                      <a:r>
                        <a:rPr lang="hr-HR" sz="1600" b="0" dirty="0"/>
                        <a:t>STAŽA OSIGURANJA – VŠS</a:t>
                      </a:r>
                    </a:p>
                    <a:p>
                      <a:pPr marL="285750" indent="-285750">
                        <a:buFont typeface="Arial" panose="020B0604020202020204" pitchFamily="34" charset="0"/>
                        <a:buChar char="•"/>
                      </a:pPr>
                      <a:r>
                        <a:rPr lang="hr-HR" sz="1600" b="0" dirty="0"/>
                        <a:t>DA JE INVALIDNOST NASTALA ZA VRIJEME OSIGURANJA ILI U ROKU OD JEDNE GODINE OD PRESTANKA OSIGURANJA</a:t>
                      </a:r>
                    </a:p>
                  </a:txBody>
                  <a:tcPr>
                    <a:lnL w="12700" cmpd="sng">
                      <a:solidFill>
                        <a:srgbClr val="A5A5A5"/>
                      </a:solidFill>
                    </a:lnL>
                    <a:lnR w="12700" cmpd="sng">
                      <a:solidFill>
                        <a:srgbClr val="A5A5A5"/>
                      </a:solidFill>
                    </a:lnR>
                    <a:lnT w="25400" cmpd="sng">
                      <a:solidFill>
                        <a:srgbClr val="A5A5A5"/>
                      </a:solidFill>
                    </a:lnT>
                    <a:lnB w="12700" cmpd="sng">
                      <a:solidFill>
                        <a:srgbClr val="A5A5A5"/>
                      </a:solidFill>
                    </a:lnB>
                    <a:lnTlToBr w="12700" cmpd="sng">
                      <a:noFill/>
                      <a:prstDash val="solid"/>
                    </a:lnTlToBr>
                    <a:lnBlToTr w="12700" cmpd="sng">
                      <a:noFill/>
                      <a:prstDash val="solid"/>
                    </a:lnBlToTr>
                    <a:solidFill>
                      <a:srgbClr val="A5A5A5">
                        <a:alpha val="20000"/>
                      </a:srgbClr>
                    </a:solidFill>
                  </a:tcPr>
                </a:tc>
                <a:extLst>
                  <a:ext uri="{0D108BD9-81ED-4DB2-BD59-A6C34878D82A}">
                    <a16:rowId xmlns:a16="http://schemas.microsoft.com/office/drawing/2014/main" val="1979019197"/>
                  </a:ext>
                </a:extLst>
              </a:tr>
              <a:tr h="59233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r>
                        <a:rPr lang="hr-HR" sz="1600" b="0" dirty="0"/>
                        <a:t>IZMEĐU 35 I 65 GODINA</a:t>
                      </a:r>
                    </a:p>
                  </a:txBody>
                  <a:tcP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285750" indent="-285750">
                        <a:buFont typeface="Arial" panose="020B0604020202020204" pitchFamily="34" charset="0"/>
                        <a:buChar char="•"/>
                      </a:pPr>
                      <a:r>
                        <a:rPr lang="hr-HR" sz="1600" b="0" dirty="0"/>
                        <a:t>1/3 RADNOG VIJEKA POKRIVENA MIROVINSKIM STAŽEM</a:t>
                      </a:r>
                    </a:p>
                  </a:txBody>
                  <a:tcP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noFill/>
                  </a:tcPr>
                </a:tc>
                <a:extLst>
                  <a:ext uri="{0D108BD9-81ED-4DB2-BD59-A6C34878D82A}">
                    <a16:rowId xmlns:a16="http://schemas.microsoft.com/office/drawing/2014/main" val="2485244500"/>
                  </a:ext>
                </a:extLst>
              </a:tr>
            </a:tbl>
          </a:graphicData>
        </a:graphic>
      </p:graphicFrame>
    </p:spTree>
    <p:extLst>
      <p:ext uri="{BB962C8B-B14F-4D97-AF65-F5344CB8AC3E}">
        <p14:creationId xmlns:p14="http://schemas.microsoft.com/office/powerpoint/2010/main" val="207213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73CD4C-B21D-4D63-99D9-F924BB57F27E}"/>
              </a:ext>
            </a:extLst>
          </p:cNvPr>
          <p:cNvSpPr>
            <a:spLocks noGrp="1"/>
          </p:cNvSpPr>
          <p:nvPr>
            <p:ph type="title"/>
          </p:nvPr>
        </p:nvSpPr>
        <p:spPr/>
        <p:txBody>
          <a:bodyPr/>
          <a:lstStyle/>
          <a:p>
            <a:r>
              <a:rPr lang="hr-HR" b="1" dirty="0"/>
              <a:t>INVALIDSKA MIROVINA</a:t>
            </a:r>
            <a:endParaRPr lang="hr-HR" dirty="0"/>
          </a:p>
        </p:txBody>
      </p:sp>
      <p:sp>
        <p:nvSpPr>
          <p:cNvPr id="4" name="TekstniOkvir 3">
            <a:extLst>
              <a:ext uri="{FF2B5EF4-FFF2-40B4-BE49-F238E27FC236}">
                <a16:creationId xmlns:a16="http://schemas.microsoft.com/office/drawing/2014/main" id="{51ACDE40-DC67-4E0E-A094-D69161EB61CF}"/>
              </a:ext>
            </a:extLst>
          </p:cNvPr>
          <p:cNvSpPr txBox="1"/>
          <p:nvPr/>
        </p:nvSpPr>
        <p:spPr>
          <a:xfrm>
            <a:off x="3689684" y="1300769"/>
            <a:ext cx="8133347" cy="4247317"/>
          </a:xfrm>
          <a:prstGeom prst="rect">
            <a:avLst/>
          </a:prstGeom>
          <a:noFill/>
        </p:spPr>
        <p:txBody>
          <a:bodyPr wrap="square">
            <a:spAutoFit/>
          </a:bodyPr>
          <a:lstStyle/>
          <a:p>
            <a:r>
              <a:rPr lang="hr-HR" b="1" dirty="0"/>
              <a:t>Pravo na prijevremenu invalidsku mirovinu imaju:</a:t>
            </a:r>
          </a:p>
          <a:p>
            <a:pPr marL="285750" indent="-285750">
              <a:buFont typeface="Wingdings" panose="05000000000000000000" pitchFamily="2" charset="2"/>
              <a:buChar char="§"/>
            </a:pPr>
            <a:r>
              <a:rPr lang="hr-HR" dirty="0"/>
              <a:t>Invalid rada koji se profesionalnom rehabilitacijom osposobio za druge poslove, a nakon završene rehabilitacije je dugotrajno ostao nezaposlen, ako mu nije osiguran odgovarajući posao za koji se rehabilitacijom osposobio</a:t>
            </a:r>
          </a:p>
          <a:p>
            <a:pPr marL="285750" indent="-285750">
              <a:buFont typeface="Wingdings" panose="05000000000000000000" pitchFamily="2" charset="2"/>
              <a:buChar char="§"/>
            </a:pPr>
            <a:r>
              <a:rPr lang="hr-HR" dirty="0"/>
              <a:t>Uvjet: u neprekidnom trajanju od najmanje pet godina nakon završetka rehabilitacije bio nezaposlen i da je nezaposlenost trajala do navršene 58. godine života</a:t>
            </a:r>
          </a:p>
          <a:p>
            <a:pPr marL="285750" indent="-285750">
              <a:buFont typeface="Wingdings" panose="05000000000000000000" pitchFamily="2" charset="2"/>
              <a:buChar char="§"/>
            </a:pPr>
            <a:endParaRPr lang="hr-HR" dirty="0"/>
          </a:p>
          <a:p>
            <a:pPr marL="285750" indent="-285750">
              <a:buFont typeface="Wingdings" panose="05000000000000000000" pitchFamily="2" charset="2"/>
              <a:buChar char="§"/>
            </a:pPr>
            <a:r>
              <a:rPr lang="hr-HR" dirty="0"/>
              <a:t>Invalid rada koji je završio profesionalnu rehabilitaciju i koji je nakon završene rehabilitacije nastavio raditi pa naknadno ostao nezaposlen </a:t>
            </a:r>
          </a:p>
          <a:p>
            <a:pPr marL="285750" indent="-285750">
              <a:buFont typeface="Wingdings" panose="05000000000000000000" pitchFamily="2" charset="2"/>
              <a:buChar char="§"/>
            </a:pPr>
            <a:r>
              <a:rPr lang="hr-HR" dirty="0"/>
              <a:t>Uvjet: u neprekidnom trajanju od najmanje pet godina nakon završetka rehabilitacije bio nezaposlen i da je nezaposlenost trajala do navršene 58. godine života + na poziv nadležne službe za zapošljavanje bez odgađanja prihvatio ponudu o radu, odnosno ako nije odbio ponuđeni posao</a:t>
            </a:r>
          </a:p>
          <a:p>
            <a:endParaRPr lang="hr-HR" dirty="0"/>
          </a:p>
        </p:txBody>
      </p:sp>
      <p:sp>
        <p:nvSpPr>
          <p:cNvPr id="6" name="TekstniOkvir 5">
            <a:extLst>
              <a:ext uri="{FF2B5EF4-FFF2-40B4-BE49-F238E27FC236}">
                <a16:creationId xmlns:a16="http://schemas.microsoft.com/office/drawing/2014/main" id="{E7A910AF-8A1F-4FB7-AA37-E8227C028CC3}"/>
              </a:ext>
            </a:extLst>
          </p:cNvPr>
          <p:cNvSpPr txBox="1"/>
          <p:nvPr/>
        </p:nvSpPr>
        <p:spPr>
          <a:xfrm>
            <a:off x="252919" y="4371292"/>
            <a:ext cx="6096000" cy="369332"/>
          </a:xfrm>
          <a:prstGeom prst="rect">
            <a:avLst/>
          </a:prstGeom>
          <a:noFill/>
        </p:spPr>
        <p:txBody>
          <a:bodyPr wrap="square">
            <a:spAutoFit/>
          </a:bodyPr>
          <a:lstStyle/>
          <a:p>
            <a:r>
              <a:rPr lang="hr-HR" sz="1800" dirty="0">
                <a:solidFill>
                  <a:schemeClr val="bg1"/>
                </a:solidFill>
              </a:rPr>
              <a:t>čl. 57. ZOMO</a:t>
            </a:r>
          </a:p>
        </p:txBody>
      </p:sp>
    </p:spTree>
    <p:extLst>
      <p:ext uri="{BB962C8B-B14F-4D97-AF65-F5344CB8AC3E}">
        <p14:creationId xmlns:p14="http://schemas.microsoft.com/office/powerpoint/2010/main" val="1138643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49F0E54-FF99-401E-8AE9-4EFFF2ED526D}"/>
              </a:ext>
            </a:extLst>
          </p:cNvPr>
          <p:cNvSpPr>
            <a:spLocks noGrp="1"/>
          </p:cNvSpPr>
          <p:nvPr>
            <p:ph type="title"/>
          </p:nvPr>
        </p:nvSpPr>
        <p:spPr/>
        <p:txBody>
          <a:bodyPr/>
          <a:lstStyle/>
          <a:p>
            <a:r>
              <a:rPr lang="hr-HR" b="1" dirty="0"/>
              <a:t>INVALIDSKA MIROVINA</a:t>
            </a:r>
            <a:endParaRPr lang="hr-HR" dirty="0"/>
          </a:p>
        </p:txBody>
      </p:sp>
      <p:sp>
        <p:nvSpPr>
          <p:cNvPr id="4" name="TekstniOkvir 3">
            <a:extLst>
              <a:ext uri="{FF2B5EF4-FFF2-40B4-BE49-F238E27FC236}">
                <a16:creationId xmlns:a16="http://schemas.microsoft.com/office/drawing/2014/main" id="{AB4203D0-5C82-47DF-83B4-FDB00DEACF28}"/>
              </a:ext>
            </a:extLst>
          </p:cNvPr>
          <p:cNvSpPr txBox="1"/>
          <p:nvPr/>
        </p:nvSpPr>
        <p:spPr>
          <a:xfrm>
            <a:off x="3593430" y="2413337"/>
            <a:ext cx="7988969" cy="2031325"/>
          </a:xfrm>
          <a:prstGeom prst="rect">
            <a:avLst/>
          </a:prstGeom>
          <a:noFill/>
        </p:spPr>
        <p:txBody>
          <a:bodyPr wrap="square">
            <a:spAutoFit/>
          </a:bodyPr>
          <a:lstStyle/>
          <a:p>
            <a:pPr marL="285750" indent="-285750">
              <a:buFont typeface="Wingdings" panose="05000000000000000000" pitchFamily="2" charset="2"/>
              <a:buChar char="§"/>
            </a:pPr>
            <a:r>
              <a:rPr lang="hr-HR" b="0" i="0" dirty="0">
                <a:effectLst/>
              </a:rPr>
              <a:t>ako je uzrok smanjenja radne sposobnosti uz preostalu radnu sposobnost:</a:t>
            </a:r>
          </a:p>
          <a:p>
            <a:pPr lvl="1"/>
            <a:r>
              <a:rPr lang="hr-HR" b="1" i="0" dirty="0">
                <a:effectLst/>
                <a:sym typeface="Wingdings" panose="05000000000000000000" pitchFamily="2" charset="2"/>
              </a:rPr>
              <a:t> </a:t>
            </a:r>
            <a:r>
              <a:rPr lang="hr-HR" b="1" i="0" dirty="0">
                <a:effectLst/>
              </a:rPr>
              <a:t>ozljeda izvan rada ili bolest -</a:t>
            </a:r>
            <a:r>
              <a:rPr lang="hr-HR" b="0" i="0" dirty="0">
                <a:effectLst/>
              </a:rPr>
              <a:t> invalid rada ima pravo na naknadu plaće zbog profesionalne rehabilitacije u visini invalidske mirovine zbog djelomičnog gubitka radne sposobnosti</a:t>
            </a:r>
          </a:p>
          <a:p>
            <a:pPr lvl="1"/>
            <a:r>
              <a:rPr lang="hr-HR" b="1" i="0" dirty="0">
                <a:effectLst/>
                <a:sym typeface="Wingdings" panose="05000000000000000000" pitchFamily="2" charset="2"/>
              </a:rPr>
              <a:t> </a:t>
            </a:r>
            <a:r>
              <a:rPr lang="hr-HR" b="1" i="0" dirty="0">
                <a:effectLst/>
              </a:rPr>
              <a:t>ozljeda na radu ili profesionalna bolest</a:t>
            </a:r>
            <a:r>
              <a:rPr lang="hr-HR" dirty="0"/>
              <a:t> - </a:t>
            </a:r>
            <a:r>
              <a:rPr lang="hr-HR" b="0" i="0" dirty="0">
                <a:effectLst/>
              </a:rPr>
              <a:t>invalid rada ima pravo na naknadu plaće zbog profesionalne rehabilitacije u visini invalidske mirovine zbog potpunog gubitka radne sposobnosti za 40 godina mirovinskog staža</a:t>
            </a:r>
            <a:endParaRPr lang="hr-HR" dirty="0"/>
          </a:p>
        </p:txBody>
      </p:sp>
      <p:sp>
        <p:nvSpPr>
          <p:cNvPr id="8" name="TekstniOkvir 7">
            <a:extLst>
              <a:ext uri="{FF2B5EF4-FFF2-40B4-BE49-F238E27FC236}">
                <a16:creationId xmlns:a16="http://schemas.microsoft.com/office/drawing/2014/main" id="{6B47900E-4E23-43F4-8702-81C238E8886C}"/>
              </a:ext>
            </a:extLst>
          </p:cNvPr>
          <p:cNvSpPr txBox="1"/>
          <p:nvPr/>
        </p:nvSpPr>
        <p:spPr>
          <a:xfrm>
            <a:off x="348916" y="4444662"/>
            <a:ext cx="6096000" cy="369332"/>
          </a:xfrm>
          <a:prstGeom prst="rect">
            <a:avLst/>
          </a:prstGeom>
          <a:noFill/>
        </p:spPr>
        <p:txBody>
          <a:bodyPr wrap="square">
            <a:spAutoFit/>
          </a:bodyPr>
          <a:lstStyle/>
          <a:p>
            <a:r>
              <a:rPr lang="hr-HR" sz="1800" dirty="0">
                <a:solidFill>
                  <a:schemeClr val="bg1"/>
                </a:solidFill>
              </a:rPr>
              <a:t>čl. 57. ZOMO</a:t>
            </a:r>
          </a:p>
        </p:txBody>
      </p:sp>
    </p:spTree>
    <p:extLst>
      <p:ext uri="{BB962C8B-B14F-4D97-AF65-F5344CB8AC3E}">
        <p14:creationId xmlns:p14="http://schemas.microsoft.com/office/powerpoint/2010/main" val="1573980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6FD2B9-ACB1-4F94-B99B-75D045233278}"/>
              </a:ext>
            </a:extLst>
          </p:cNvPr>
          <p:cNvSpPr>
            <a:spLocks noGrp="1"/>
          </p:cNvSpPr>
          <p:nvPr>
            <p:ph type="title"/>
          </p:nvPr>
        </p:nvSpPr>
        <p:spPr/>
        <p:txBody>
          <a:bodyPr/>
          <a:lstStyle/>
          <a:p>
            <a:r>
              <a:rPr lang="hr-HR" b="1" dirty="0"/>
              <a:t>INVALIDSKA MIROVINA</a:t>
            </a:r>
            <a:endParaRPr lang="hr-HR" dirty="0"/>
          </a:p>
        </p:txBody>
      </p:sp>
      <p:sp>
        <p:nvSpPr>
          <p:cNvPr id="4" name="TekstniOkvir 3">
            <a:extLst>
              <a:ext uri="{FF2B5EF4-FFF2-40B4-BE49-F238E27FC236}">
                <a16:creationId xmlns:a16="http://schemas.microsoft.com/office/drawing/2014/main" id="{A5497444-3C95-4A09-84DA-38A18D23C553}"/>
              </a:ext>
            </a:extLst>
          </p:cNvPr>
          <p:cNvSpPr txBox="1"/>
          <p:nvPr/>
        </p:nvSpPr>
        <p:spPr>
          <a:xfrm>
            <a:off x="3705727" y="2413337"/>
            <a:ext cx="7892716" cy="2031325"/>
          </a:xfrm>
          <a:prstGeom prst="rect">
            <a:avLst/>
          </a:prstGeom>
          <a:noFill/>
        </p:spPr>
        <p:txBody>
          <a:bodyPr wrap="square">
            <a:spAutoFit/>
          </a:bodyPr>
          <a:lstStyle/>
          <a:p>
            <a:r>
              <a:rPr lang="hr-HR" b="1" dirty="0"/>
              <a:t>TR</a:t>
            </a:r>
            <a:r>
              <a:rPr lang="hr-HR" b="1" i="0" dirty="0">
                <a:effectLst/>
              </a:rPr>
              <a:t>AJANJE PRAVA:</a:t>
            </a:r>
          </a:p>
          <a:p>
            <a:pPr marL="285750" indent="-285750">
              <a:buFont typeface="Wingdings" panose="05000000000000000000" pitchFamily="2" charset="2"/>
              <a:buChar char="§"/>
            </a:pPr>
            <a:r>
              <a:rPr lang="hr-HR" b="0" i="0" dirty="0">
                <a:effectLst/>
              </a:rPr>
              <a:t>Prava stečena na osnovi smanjenja radne sposobnosti uz preostalu radnu sposobnost te djelomičnog ili potpunog gubitka radne sposobnosti traju </a:t>
            </a:r>
            <a:r>
              <a:rPr lang="hr-HR" b="1" i="0" dirty="0">
                <a:effectLst/>
              </a:rPr>
              <a:t>dok postoji takvo stanje radne sposobnosti </a:t>
            </a:r>
            <a:r>
              <a:rPr lang="hr-HR" b="0" i="0" dirty="0">
                <a:effectLst/>
              </a:rPr>
              <a:t>prema kojem je pravo određeno</a:t>
            </a:r>
          </a:p>
          <a:p>
            <a:pPr marL="285750" indent="-285750">
              <a:buFont typeface="Wingdings" panose="05000000000000000000" pitchFamily="2" charset="2"/>
              <a:buChar char="§"/>
            </a:pPr>
            <a:r>
              <a:rPr lang="hr-HR" dirty="0"/>
              <a:t>Ako u stanju radne sposobnosti nastanu </a:t>
            </a:r>
            <a:r>
              <a:rPr lang="hr-HR" b="1" dirty="0"/>
              <a:t>promjene</a:t>
            </a:r>
            <a:r>
              <a:rPr lang="hr-HR" dirty="0"/>
              <a:t>, ovisno o stupnju promjene, </a:t>
            </a:r>
            <a:r>
              <a:rPr lang="hr-HR" b="1" dirty="0"/>
              <a:t>stječe se novo pravo </a:t>
            </a:r>
            <a:r>
              <a:rPr lang="hr-HR" dirty="0"/>
              <a:t>od dana nastanka promjena ili </a:t>
            </a:r>
            <a:r>
              <a:rPr lang="hr-HR" b="1" dirty="0"/>
              <a:t>se gubi pravo</a:t>
            </a:r>
            <a:r>
              <a:rPr lang="hr-HR" dirty="0"/>
              <a:t> </a:t>
            </a:r>
            <a:r>
              <a:rPr lang="hr-HR" b="0" i="0" dirty="0">
                <a:effectLst/>
              </a:rPr>
              <a:t>prvoga dana idućega mjeseca nakon donošenja rješenja o prestanku prava</a:t>
            </a:r>
            <a:endParaRPr lang="hr-HR" dirty="0"/>
          </a:p>
        </p:txBody>
      </p:sp>
      <p:sp>
        <p:nvSpPr>
          <p:cNvPr id="6" name="TekstniOkvir 5">
            <a:extLst>
              <a:ext uri="{FF2B5EF4-FFF2-40B4-BE49-F238E27FC236}">
                <a16:creationId xmlns:a16="http://schemas.microsoft.com/office/drawing/2014/main" id="{6F26784B-9D59-4CA0-9C63-40E5F6F23B5A}"/>
              </a:ext>
            </a:extLst>
          </p:cNvPr>
          <p:cNvSpPr txBox="1"/>
          <p:nvPr/>
        </p:nvSpPr>
        <p:spPr>
          <a:xfrm>
            <a:off x="252919" y="4444662"/>
            <a:ext cx="6096000"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60</a:t>
            </a:r>
            <a:r>
              <a:rPr lang="hr-HR" sz="1800" dirty="0">
                <a:solidFill>
                  <a:schemeClr val="bg1"/>
                </a:solidFill>
              </a:rPr>
              <a:t>. ZOMO</a:t>
            </a:r>
          </a:p>
        </p:txBody>
      </p:sp>
    </p:spTree>
    <p:extLst>
      <p:ext uri="{BB962C8B-B14F-4D97-AF65-F5344CB8AC3E}">
        <p14:creationId xmlns:p14="http://schemas.microsoft.com/office/powerpoint/2010/main" val="1580310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80D4C9-149D-41F9-9E5A-5E905A4B1483}"/>
              </a:ext>
            </a:extLst>
          </p:cNvPr>
          <p:cNvSpPr>
            <a:spLocks noGrp="1"/>
          </p:cNvSpPr>
          <p:nvPr>
            <p:ph type="title"/>
          </p:nvPr>
        </p:nvSpPr>
        <p:spPr>
          <a:xfrm>
            <a:off x="73624" y="1128408"/>
            <a:ext cx="3350893" cy="4601183"/>
          </a:xfrm>
        </p:spPr>
        <p:txBody>
          <a:bodyPr>
            <a:normAutofit/>
          </a:bodyPr>
          <a:lstStyle/>
          <a:p>
            <a:r>
              <a:rPr lang="hr-HR" sz="3200" b="1" dirty="0"/>
              <a:t>PROFESIONALNA REHABILITACIJA</a:t>
            </a:r>
          </a:p>
        </p:txBody>
      </p:sp>
      <p:sp>
        <p:nvSpPr>
          <p:cNvPr id="3" name="TekstniOkvir 2">
            <a:extLst>
              <a:ext uri="{FF2B5EF4-FFF2-40B4-BE49-F238E27FC236}">
                <a16:creationId xmlns:a16="http://schemas.microsoft.com/office/drawing/2014/main" id="{C1C74E07-DA8C-49EC-B325-533CB4CD4473}"/>
              </a:ext>
            </a:extLst>
          </p:cNvPr>
          <p:cNvSpPr txBox="1"/>
          <p:nvPr/>
        </p:nvSpPr>
        <p:spPr>
          <a:xfrm>
            <a:off x="3881717" y="2551836"/>
            <a:ext cx="8077201" cy="1477328"/>
          </a:xfrm>
          <a:prstGeom prst="rect">
            <a:avLst/>
          </a:prstGeom>
          <a:noFill/>
        </p:spPr>
        <p:txBody>
          <a:bodyPr wrap="square" rtlCol="0">
            <a:spAutoFit/>
          </a:bodyPr>
          <a:lstStyle/>
          <a:p>
            <a:endParaRPr lang="hr-HR" dirty="0"/>
          </a:p>
          <a:p>
            <a:pPr marL="285750" indent="-285750">
              <a:buFont typeface="Wingdings" panose="05000000000000000000" pitchFamily="2" charset="2"/>
              <a:buChar char="§"/>
            </a:pPr>
            <a:r>
              <a:rPr lang="hr-HR" b="1" dirty="0"/>
              <a:t>Profesionalna rehabilitacija </a:t>
            </a:r>
            <a:r>
              <a:rPr lang="hr-HR" dirty="0"/>
              <a:t>je skup mjera i aktivnosti prema propisima o profesionalnoj rehabilitaciji i zapošljavanju osoba s invaliditetom, a koje se provode radi osposobljavanja invalida rada za rad uz očuvanje njegove preostale radne sposobnosti</a:t>
            </a:r>
          </a:p>
        </p:txBody>
      </p:sp>
      <p:sp>
        <p:nvSpPr>
          <p:cNvPr id="4" name="TekstniOkvir 3">
            <a:extLst>
              <a:ext uri="{FF2B5EF4-FFF2-40B4-BE49-F238E27FC236}">
                <a16:creationId xmlns:a16="http://schemas.microsoft.com/office/drawing/2014/main" id="{30B3F343-DBA0-484B-A773-D37C108B12E2}"/>
              </a:ext>
            </a:extLst>
          </p:cNvPr>
          <p:cNvSpPr txBox="1"/>
          <p:nvPr/>
        </p:nvSpPr>
        <p:spPr>
          <a:xfrm>
            <a:off x="251011" y="5643537"/>
            <a:ext cx="3630706" cy="338554"/>
          </a:xfrm>
          <a:prstGeom prst="rect">
            <a:avLst/>
          </a:prstGeom>
          <a:noFill/>
        </p:spPr>
        <p:txBody>
          <a:bodyPr wrap="square" rtlCol="0">
            <a:spAutoFit/>
          </a:bodyPr>
          <a:lstStyle/>
          <a:p>
            <a:r>
              <a:rPr lang="hr-HR" sz="1600" dirty="0">
                <a:solidFill>
                  <a:schemeClr val="bg1"/>
                </a:solidFill>
              </a:rPr>
              <a:t>Gabrijela Erceg i Jana </a:t>
            </a:r>
            <a:r>
              <a:rPr lang="hr-HR" sz="1600" dirty="0" err="1">
                <a:solidFill>
                  <a:schemeClr val="bg1"/>
                </a:solidFill>
              </a:rPr>
              <a:t>Sambolec</a:t>
            </a:r>
            <a:endParaRPr lang="hr-HR" sz="1600" dirty="0">
              <a:solidFill>
                <a:schemeClr val="bg1"/>
              </a:solidFill>
            </a:endParaRPr>
          </a:p>
        </p:txBody>
      </p:sp>
      <p:sp>
        <p:nvSpPr>
          <p:cNvPr id="10" name="TekstniOkvir 9">
            <a:extLst>
              <a:ext uri="{FF2B5EF4-FFF2-40B4-BE49-F238E27FC236}">
                <a16:creationId xmlns:a16="http://schemas.microsoft.com/office/drawing/2014/main" id="{FA2472C2-B7C1-48DD-9624-8ABA2846EBDB}"/>
              </a:ext>
            </a:extLst>
          </p:cNvPr>
          <p:cNvSpPr txBox="1"/>
          <p:nvPr/>
        </p:nvSpPr>
        <p:spPr>
          <a:xfrm>
            <a:off x="251011" y="4282352"/>
            <a:ext cx="6136104" cy="369332"/>
          </a:xfrm>
          <a:prstGeom prst="rect">
            <a:avLst/>
          </a:prstGeom>
          <a:noFill/>
        </p:spPr>
        <p:txBody>
          <a:bodyPr wrap="square">
            <a:spAutoFit/>
          </a:bodyPr>
          <a:lstStyle/>
          <a:p>
            <a:r>
              <a:rPr lang="hr-HR" sz="1800" dirty="0">
                <a:solidFill>
                  <a:schemeClr val="bg1"/>
                </a:solidFill>
              </a:rPr>
              <a:t>čl. </a:t>
            </a:r>
            <a:r>
              <a:rPr lang="hr-HR" dirty="0">
                <a:solidFill>
                  <a:schemeClr val="bg1"/>
                </a:solidFill>
              </a:rPr>
              <a:t>44</a:t>
            </a:r>
            <a:r>
              <a:rPr lang="hr-HR" sz="1800" dirty="0">
                <a:solidFill>
                  <a:schemeClr val="bg1"/>
                </a:solidFill>
              </a:rPr>
              <a:t>. ZOMO</a:t>
            </a:r>
          </a:p>
        </p:txBody>
      </p:sp>
    </p:spTree>
    <p:extLst>
      <p:ext uri="{BB962C8B-B14F-4D97-AF65-F5344CB8AC3E}">
        <p14:creationId xmlns:p14="http://schemas.microsoft.com/office/powerpoint/2010/main" val="1857061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kvir">
  <a:themeElements>
    <a:clrScheme name="Topla plav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kvir">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kvir">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TM03457475[[fn=Okvir]]</Template>
  <TotalTime>115</TotalTime>
  <Words>2476</Words>
  <Application>Microsoft Office PowerPoint</Application>
  <PresentationFormat>Widescreen</PresentationFormat>
  <Paragraphs>220</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Corbel</vt:lpstr>
      <vt:lpstr>Wingdings</vt:lpstr>
      <vt:lpstr>Wingdings 2</vt:lpstr>
      <vt:lpstr>Okvir</vt:lpstr>
      <vt:lpstr>RADIONICA O PRAVIMA ONKOLOŠKIH BOLESNIKA</vt:lpstr>
      <vt:lpstr>SADRŽAJ</vt:lpstr>
      <vt:lpstr>SISTEMATIZACIJA PRAVA ONKOLOŠKIH BOLESNIKA</vt:lpstr>
      <vt:lpstr>INVALIDSKA MIROVINA </vt:lpstr>
      <vt:lpstr>INVALIDSKA MIROVINA</vt:lpstr>
      <vt:lpstr>INVALIDSKA MIROVINA</vt:lpstr>
      <vt:lpstr>INVALIDSKA MIROVINA</vt:lpstr>
      <vt:lpstr>INVALIDSKA MIROVINA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PROFESIONALNA REHABILITACIJA</vt:lpstr>
      <vt:lpstr>NAKNADA ZBOG TJELESNOG OŠTEĆENJA</vt:lpstr>
      <vt:lpstr>NAKNADA ZBOG TJELESNOG OŠTEĆENJA</vt:lpstr>
      <vt:lpstr>NAKNADA ZBOG TJELESNOG OŠTEĆENJA</vt:lpstr>
      <vt:lpstr>NAKNADA ZBOG TJELESNOG OŠTEĆENJA</vt:lpstr>
      <vt:lpstr>NAKNADA ZBOG TJELESNOG OŠTEĆENJA</vt:lpstr>
      <vt:lpstr>NAKNADA ZBOG TJELESNOG OŠTEĆENJA</vt:lpstr>
      <vt:lpstr>HODOGRAM OSTVARIVANJA PRAVA PRED HZMO</vt:lpstr>
      <vt:lpstr>HODOGRAM OSTVARIVANJA PRAVA PRED HZMO</vt:lpstr>
      <vt:lpstr>HODOGRAM OSTVARIVANJA PRAVA PRED HZMO</vt:lpstr>
      <vt:lpstr>ZAHVALJUJEMO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RADIONICA O PRAVIMA ONKOLOŠKIH BOLESNIKA</dc:title>
  <dc:creator>korisnik</dc:creator>
  <cp:lastModifiedBy>Autor</cp:lastModifiedBy>
  <cp:revision>12</cp:revision>
  <dcterms:created xsi:type="dcterms:W3CDTF">2025-04-23T09:35:02Z</dcterms:created>
  <dcterms:modified xsi:type="dcterms:W3CDTF">2025-05-04T17:37:30Z</dcterms:modified>
</cp:coreProperties>
</file>